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61.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41" r:id="rId2"/>
    <p:sldId id="271" r:id="rId3"/>
    <p:sldId id="272" r:id="rId4"/>
    <p:sldId id="342" r:id="rId5"/>
    <p:sldId id="343" r:id="rId6"/>
    <p:sldId id="283" r:id="rId7"/>
    <p:sldId id="275" r:id="rId8"/>
    <p:sldId id="274" r:id="rId9"/>
    <p:sldId id="284" r:id="rId10"/>
    <p:sldId id="285" r:id="rId11"/>
    <p:sldId id="273" r:id="rId12"/>
    <p:sldId id="288" r:id="rId13"/>
    <p:sldId id="287" r:id="rId14"/>
    <p:sldId id="289" r:id="rId15"/>
    <p:sldId id="290" r:id="rId16"/>
    <p:sldId id="291" r:id="rId17"/>
    <p:sldId id="344" r:id="rId18"/>
    <p:sldId id="294" r:id="rId19"/>
    <p:sldId id="293" r:id="rId20"/>
    <p:sldId id="295" r:id="rId21"/>
    <p:sldId id="296" r:id="rId22"/>
    <p:sldId id="297" r:id="rId23"/>
    <p:sldId id="345" r:id="rId24"/>
    <p:sldId id="300" r:id="rId25"/>
    <p:sldId id="299" r:id="rId26"/>
    <p:sldId id="301" r:id="rId27"/>
    <p:sldId id="302" r:id="rId28"/>
    <p:sldId id="303" r:id="rId29"/>
    <p:sldId id="346" r:id="rId30"/>
    <p:sldId id="306" r:id="rId31"/>
    <p:sldId id="305" r:id="rId32"/>
    <p:sldId id="340" r:id="rId33"/>
    <p:sldId id="308" r:id="rId34"/>
    <p:sldId id="307" r:id="rId35"/>
    <p:sldId id="347" r:id="rId36"/>
    <p:sldId id="312" r:id="rId37"/>
    <p:sldId id="311" r:id="rId38"/>
    <p:sldId id="313" r:id="rId39"/>
    <p:sldId id="314" r:id="rId40"/>
    <p:sldId id="315" r:id="rId41"/>
    <p:sldId id="348" r:id="rId42"/>
    <p:sldId id="318" r:id="rId43"/>
    <p:sldId id="317" r:id="rId44"/>
    <p:sldId id="319" r:id="rId45"/>
    <p:sldId id="349" r:id="rId46"/>
    <p:sldId id="350" r:id="rId47"/>
    <p:sldId id="351" r:id="rId48"/>
    <p:sldId id="352" r:id="rId49"/>
    <p:sldId id="323" r:id="rId50"/>
    <p:sldId id="267" r:id="rId51"/>
    <p:sldId id="353" r:id="rId52"/>
    <p:sldId id="354" r:id="rId53"/>
    <p:sldId id="325" r:id="rId54"/>
    <p:sldId id="360" r:id="rId55"/>
    <p:sldId id="362" r:id="rId56"/>
    <p:sldId id="357" r:id="rId57"/>
    <p:sldId id="358" r:id="rId58"/>
    <p:sldId id="359" r:id="rId59"/>
    <p:sldId id="363" r:id="rId60"/>
    <p:sldId id="365" r:id="rId61"/>
    <p:sldId id="333" r:id="rId62"/>
    <p:sldId id="335" r:id="rId63"/>
    <p:sldId id="36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90E2"/>
    <a:srgbClr val="F67875"/>
    <a:srgbClr val="FFF138"/>
    <a:srgbClr val="333333"/>
    <a:srgbClr val="FFD400"/>
    <a:srgbClr val="85C6FF"/>
    <a:srgbClr val="75F4F6"/>
    <a:srgbClr val="00C3B1"/>
    <a:srgbClr val="D7D7D7"/>
    <a:srgbClr val="AFA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774"/>
    <p:restoredTop sz="94694"/>
  </p:normalViewPr>
  <p:slideViewPr>
    <p:cSldViewPr snapToGrid="0" snapToObjects="1">
      <p:cViewPr varScale="1">
        <p:scale>
          <a:sx n="115" d="100"/>
          <a:sy n="115" d="100"/>
        </p:scale>
        <p:origin x="240"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510F4-7B31-784F-AB12-07A1D9B89722}" type="datetimeFigureOut">
              <a:rPr lang="en-US" smtClean="0"/>
              <a:t>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599E7-74CC-6643-A369-A836FCE82764}" type="slidenum">
              <a:rPr lang="en-US" smtClean="0"/>
              <a:t>‹#›</a:t>
            </a:fld>
            <a:endParaRPr lang="en-US"/>
          </a:p>
        </p:txBody>
      </p:sp>
    </p:spTree>
    <p:extLst>
      <p:ext uri="{BB962C8B-B14F-4D97-AF65-F5344CB8AC3E}">
        <p14:creationId xmlns:p14="http://schemas.microsoft.com/office/powerpoint/2010/main" val="827304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599E7-74CC-6643-A369-A836FCE827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6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599E7-74CC-6643-A369-A836FCE827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48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599E7-74CC-6643-A369-A836FCE827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25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67A4-D5EA-C04A-8A47-79E515414C1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E5AE153-6B1F-5141-AE74-F452281AA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E668B8A-159B-4149-830D-E66AF7C30C5C}"/>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5" name="Footer Placeholder 4">
            <a:extLst>
              <a:ext uri="{FF2B5EF4-FFF2-40B4-BE49-F238E27FC236}">
                <a16:creationId xmlns:a16="http://schemas.microsoft.com/office/drawing/2014/main" id="{250F8EEC-1AEC-B849-94F1-46587389C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0D5DB-1FEA-FF42-BF9C-333023AC6ADB}"/>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333095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2590-672C-634E-84EB-64E9FD03C99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CD0716-528D-AE4C-894F-8A0D42DCE7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B48784-9462-F74E-9C66-0B7A0C3F7F20}"/>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5" name="Footer Placeholder 4">
            <a:extLst>
              <a:ext uri="{FF2B5EF4-FFF2-40B4-BE49-F238E27FC236}">
                <a16:creationId xmlns:a16="http://schemas.microsoft.com/office/drawing/2014/main" id="{210AAC43-6DF7-3A40-ABF8-428CB1469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774E0-C902-0943-BA6D-BE20A4403E75}"/>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8898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F06BF0-DB38-014C-B1DE-3FB6A46D2C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923184-A9E2-D74C-85AC-0B57B350A0B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5D519F-DA59-CD40-AD9F-C5F721D48A03}"/>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5" name="Footer Placeholder 4">
            <a:extLst>
              <a:ext uri="{FF2B5EF4-FFF2-40B4-BE49-F238E27FC236}">
                <a16:creationId xmlns:a16="http://schemas.microsoft.com/office/drawing/2014/main" id="{D4A68427-64B3-3B46-846E-8985C1B71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BCAC6-F11B-7E4A-B93C-30023603C4B0}"/>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112984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3256-D99E-884D-AEA5-6E690E82145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BD9A267-3C7E-A740-9E0F-CCD5ABE9ED65}"/>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B8DFFEF-062D-9043-B90A-898424D0AC71}"/>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5" name="Footer Placeholder 4">
            <a:extLst>
              <a:ext uri="{FF2B5EF4-FFF2-40B4-BE49-F238E27FC236}">
                <a16:creationId xmlns:a16="http://schemas.microsoft.com/office/drawing/2014/main" id="{EB7D7782-A37E-BD4C-B3AC-F44E6A4B8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E4C25-A051-4B49-8437-50CE6A01652E}"/>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302243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2E61-F0DD-C249-A8A6-7437D8F576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0F6B307-8E7C-D447-BA5B-FA2345957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7211BA-C5C5-0B44-AF61-86CB5B8FFFEB}"/>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5" name="Footer Placeholder 4">
            <a:extLst>
              <a:ext uri="{FF2B5EF4-FFF2-40B4-BE49-F238E27FC236}">
                <a16:creationId xmlns:a16="http://schemas.microsoft.com/office/drawing/2014/main" id="{DC35DC73-1017-304E-BA34-6651BAFF3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6EA3A-4F38-174C-847B-3AC2649D3E5A}"/>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248872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4B20-89C3-0845-AE42-1CCEA54155F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51BFB12-F227-7D4B-815F-5DBBF376AB6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54D394-A0F2-7E4F-BDCE-C5A8F8AC4AC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B64FE6-04D6-644A-9343-2888ADBE2786}"/>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6" name="Footer Placeholder 5">
            <a:extLst>
              <a:ext uri="{FF2B5EF4-FFF2-40B4-BE49-F238E27FC236}">
                <a16:creationId xmlns:a16="http://schemas.microsoft.com/office/drawing/2014/main" id="{E14DFA0E-F054-C647-924F-889B27992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F5984-617B-0C4B-AFCB-F7C0A703E26D}"/>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283398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995C-5965-AF42-AB02-F190B7E686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4FA587-A768-584B-B4F2-0AD8D729A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0A4D5B9-E062-884B-AD96-DF40DACAD33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28A247B-6F79-B148-95A9-2D9FB19994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6C64E6C-5A21-A546-8C4D-7BC5A091A6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1F26CE1-9BFB-2B40-B8D4-B52EF8B1E808}"/>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8" name="Footer Placeholder 7">
            <a:extLst>
              <a:ext uri="{FF2B5EF4-FFF2-40B4-BE49-F238E27FC236}">
                <a16:creationId xmlns:a16="http://schemas.microsoft.com/office/drawing/2014/main" id="{5B1A1C65-BEDE-BF47-87EA-5C7A01883E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563AF-01BE-CB4B-8B9D-C80BE2FDB34F}"/>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129255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812D-A94A-5E44-A644-2174A6E8B32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0EA366C-CA73-9E49-AC64-B809209C13A6}"/>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4" name="Footer Placeholder 3">
            <a:extLst>
              <a:ext uri="{FF2B5EF4-FFF2-40B4-BE49-F238E27FC236}">
                <a16:creationId xmlns:a16="http://schemas.microsoft.com/office/drawing/2014/main" id="{B02A3C8D-F2B2-4844-8249-C72377EF5E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F5A41-1017-1943-A00B-B2E299A20679}"/>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204210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9EF38-B27A-FE49-8550-9F9644972954}"/>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3" name="Footer Placeholder 2">
            <a:extLst>
              <a:ext uri="{FF2B5EF4-FFF2-40B4-BE49-F238E27FC236}">
                <a16:creationId xmlns:a16="http://schemas.microsoft.com/office/drawing/2014/main" id="{4D585197-D7D1-EA4E-AF7B-F3D7633C44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F87AFA-DF3F-D641-AEAC-96D1FDF3565F}"/>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317495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71B3-2A40-EF40-9E87-29B267C80C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1E09E9-4B72-5146-B933-5F98458761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F24F738-6E31-4843-88AF-06F432456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ACBCF6-C894-3443-A42A-3CFEEE83F78F}"/>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6" name="Footer Placeholder 5">
            <a:extLst>
              <a:ext uri="{FF2B5EF4-FFF2-40B4-BE49-F238E27FC236}">
                <a16:creationId xmlns:a16="http://schemas.microsoft.com/office/drawing/2014/main" id="{015ECA2A-53C0-F547-94D8-ADC530ABC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8CBA3-CCFC-5F46-BF1A-1687E8842807}"/>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378204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DAB3-D3A5-294C-AE97-F588A36CEC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824901A-34F9-6149-92E4-CEDB1A7B7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175A5-F5CD-204A-9ECE-0372192D7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76E588-BD6F-AA49-AD0A-DA23536244A2}"/>
              </a:ext>
            </a:extLst>
          </p:cNvPr>
          <p:cNvSpPr>
            <a:spLocks noGrp="1"/>
          </p:cNvSpPr>
          <p:nvPr>
            <p:ph type="dt" sz="half" idx="10"/>
          </p:nvPr>
        </p:nvSpPr>
        <p:spPr/>
        <p:txBody>
          <a:bodyPr/>
          <a:lstStyle/>
          <a:p>
            <a:fld id="{A498E683-2339-D64B-9262-EFEC1F03C5C6}" type="datetimeFigureOut">
              <a:rPr lang="en-US" smtClean="0"/>
              <a:t>2/3/21</a:t>
            </a:fld>
            <a:endParaRPr lang="en-US"/>
          </a:p>
        </p:txBody>
      </p:sp>
      <p:sp>
        <p:nvSpPr>
          <p:cNvPr id="6" name="Footer Placeholder 5">
            <a:extLst>
              <a:ext uri="{FF2B5EF4-FFF2-40B4-BE49-F238E27FC236}">
                <a16:creationId xmlns:a16="http://schemas.microsoft.com/office/drawing/2014/main" id="{55AB2566-4128-4147-8627-B2ABD2911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8A680-C614-294F-A489-79A509FF8281}"/>
              </a:ext>
            </a:extLst>
          </p:cNvPr>
          <p:cNvSpPr>
            <a:spLocks noGrp="1"/>
          </p:cNvSpPr>
          <p:nvPr>
            <p:ph type="sldNum" sz="quarter" idx="12"/>
          </p:nvPr>
        </p:nvSpPr>
        <p:spPr/>
        <p:txBody>
          <a:bodyPr/>
          <a:lstStyle/>
          <a:p>
            <a:fld id="{600BDB8F-ECE1-7241-860A-AC3621B58CFB}" type="slidenum">
              <a:rPr lang="en-US" smtClean="0"/>
              <a:t>‹#›</a:t>
            </a:fld>
            <a:endParaRPr lang="en-US"/>
          </a:p>
        </p:txBody>
      </p:sp>
    </p:spTree>
    <p:extLst>
      <p:ext uri="{BB962C8B-B14F-4D97-AF65-F5344CB8AC3E}">
        <p14:creationId xmlns:p14="http://schemas.microsoft.com/office/powerpoint/2010/main" val="303535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724CB6-B656-CE48-95DC-FD2CD7A0A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2BD30DA-20CD-DA4E-B46F-FE251F2C62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FF240C5-44C0-BE4F-86C3-CCB586ECB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E683-2339-D64B-9262-EFEC1F03C5C6}" type="datetimeFigureOut">
              <a:rPr lang="en-US" smtClean="0"/>
              <a:t>2/3/21</a:t>
            </a:fld>
            <a:endParaRPr lang="en-US"/>
          </a:p>
        </p:txBody>
      </p:sp>
      <p:sp>
        <p:nvSpPr>
          <p:cNvPr id="5" name="Footer Placeholder 4">
            <a:extLst>
              <a:ext uri="{FF2B5EF4-FFF2-40B4-BE49-F238E27FC236}">
                <a16:creationId xmlns:a16="http://schemas.microsoft.com/office/drawing/2014/main" id="{1853F9B4-6BD2-8646-928B-3EEA6CD5C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9E2814-FBE8-EB4E-BF14-1EA87F8B1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0BDB8F-ECE1-7241-860A-AC3621B58CFB}" type="slidenum">
              <a:rPr lang="en-US" smtClean="0"/>
              <a:t>‹#›</a:t>
            </a:fld>
            <a:endParaRPr lang="en-US"/>
          </a:p>
        </p:txBody>
      </p:sp>
    </p:spTree>
    <p:extLst>
      <p:ext uri="{BB962C8B-B14F-4D97-AF65-F5344CB8AC3E}">
        <p14:creationId xmlns:p14="http://schemas.microsoft.com/office/powerpoint/2010/main" val="1129587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8399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495970" y="2644170"/>
            <a:ext cx="4984830" cy="2554545"/>
          </a:xfrm>
          <a:prstGeom prst="rect">
            <a:avLst/>
          </a:prstGeom>
        </p:spPr>
        <p:txBody>
          <a:bodyPr wrap="square">
            <a:spAutoFit/>
          </a:bodyPr>
          <a:lstStyle/>
          <a:p>
            <a:pPr>
              <a:spcAft>
                <a:spcPts val="0"/>
              </a:spcAft>
            </a:pPr>
            <a:r>
              <a:rPr lang="en-GB" sz="3200" dirty="0">
                <a:latin typeface="Arial" panose="020B0604020202020204" pitchFamily="34" charset="0"/>
                <a:cs typeface="Arial" panose="020B0604020202020204" pitchFamily="34" charset="0"/>
              </a:rPr>
              <a:t>In the UK, cooked food only really became a reality when </a:t>
            </a:r>
            <a:r>
              <a:rPr lang="en-GB" sz="3200" b="1" dirty="0">
                <a:latin typeface="Arial" panose="020B0604020202020204" pitchFamily="34" charset="0"/>
                <a:cs typeface="Arial" panose="020B0604020202020204" pitchFamily="34" charset="0"/>
              </a:rPr>
              <a:t>Stone Age</a:t>
            </a:r>
            <a:r>
              <a:rPr lang="en-GB" sz="3200" dirty="0">
                <a:latin typeface="Arial" panose="020B0604020202020204" pitchFamily="34" charset="0"/>
                <a:cs typeface="Arial" panose="020B0604020202020204" pitchFamily="34" charset="0"/>
              </a:rPr>
              <a:t> humans discovered how to make and control fire. </a:t>
            </a:r>
            <a:endParaRPr lang="en-GB" sz="32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Food Preparation</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EE7F00A9-2F5B-6745-8A85-6F018B2D03F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1200" y="2134628"/>
            <a:ext cx="5278189" cy="3522114"/>
          </a:xfrm>
          <a:prstGeom prst="rect">
            <a:avLst/>
          </a:prstGeom>
        </p:spPr>
      </p:pic>
    </p:spTree>
    <p:extLst>
      <p:ext uri="{BB962C8B-B14F-4D97-AF65-F5344CB8AC3E}">
        <p14:creationId xmlns:p14="http://schemas.microsoft.com/office/powerpoint/2010/main" val="23254166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930656" y="1400529"/>
            <a:ext cx="5927863" cy="1107996"/>
          </a:xfrm>
          <a:prstGeom prst="rect">
            <a:avLst/>
          </a:prstGeom>
        </p:spPr>
        <p:txBody>
          <a:bodyPr wrap="square">
            <a:spAutoFit/>
          </a:bodyPr>
          <a:lstStyle/>
          <a:p>
            <a:pPr algn="ctr">
              <a:spcAft>
                <a:spcPts val="0"/>
              </a:spcAft>
            </a:pPr>
            <a:r>
              <a:rPr lang="en-GB" sz="6600" b="1" dirty="0">
                <a:solidFill>
                  <a:srgbClr val="FFF138"/>
                </a:solidFill>
                <a:latin typeface="Arial" panose="020B0604020202020204" pitchFamily="34" charset="0"/>
                <a:ea typeface="Calibri" panose="020F0502020204030204" pitchFamily="34" charset="0"/>
                <a:cs typeface="Arial" panose="020B0604020202020204" pitchFamily="34" charset="0"/>
              </a:rPr>
              <a:t>Engineering 2</a:t>
            </a:r>
          </a:p>
        </p:txBody>
      </p:sp>
    </p:spTree>
    <p:extLst>
      <p:ext uri="{BB962C8B-B14F-4D97-AF65-F5344CB8AC3E}">
        <p14:creationId xmlns:p14="http://schemas.microsoft.com/office/powerpoint/2010/main" val="3985320708"/>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28E0EE-7441-324B-8FAC-63D27ACD6B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82900" y="1524927"/>
            <a:ext cx="6026200" cy="4016892"/>
          </a:xfrm>
          <a:prstGeom prst="rect">
            <a:avLst/>
          </a:prstGeom>
        </p:spPr>
      </p:pic>
      <p:sp>
        <p:nvSpPr>
          <p:cNvPr id="9" name="Rectangle 8">
            <a:extLst>
              <a:ext uri="{FF2B5EF4-FFF2-40B4-BE49-F238E27FC236}">
                <a16:creationId xmlns:a16="http://schemas.microsoft.com/office/drawing/2014/main" id="{C25C01E6-96A4-CA43-9E54-2548D3C30FC8}"/>
              </a:ext>
            </a:extLst>
          </p:cNvPr>
          <p:cNvSpPr/>
          <p:nvPr/>
        </p:nvSpPr>
        <p:spPr>
          <a:xfrm>
            <a:off x="1494509" y="385850"/>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Key Engineering #2</a:t>
            </a:r>
          </a:p>
        </p:txBody>
      </p:sp>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4167011" y="5825819"/>
            <a:ext cx="3857967"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The Compass</a:t>
            </a:r>
          </a:p>
        </p:txBody>
      </p:sp>
    </p:spTree>
    <p:extLst>
      <p:ext uri="{BB962C8B-B14F-4D97-AF65-F5344CB8AC3E}">
        <p14:creationId xmlns:p14="http://schemas.microsoft.com/office/powerpoint/2010/main" val="17730823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818458" y="1569351"/>
            <a:ext cx="10543308" cy="954107"/>
          </a:xfrm>
          <a:prstGeom prst="rect">
            <a:avLst/>
          </a:prstGeom>
        </p:spPr>
        <p:txBody>
          <a:bodyPr wrap="square">
            <a:spAutoFit/>
          </a:bodyPr>
          <a:lstStyle/>
          <a:p>
            <a:pPr algn="ctr"/>
            <a:r>
              <a:rPr lang="en-GB" sz="2800" dirty="0">
                <a:solidFill>
                  <a:schemeClr val="bg1"/>
                </a:solidFill>
                <a:latin typeface="Arial" panose="020B0604020202020204" pitchFamily="34" charset="0"/>
                <a:cs typeface="Arial" panose="020B0604020202020204" pitchFamily="34" charset="0"/>
              </a:rPr>
              <a:t>Compasses have helped sailors navigate for more than 900 years. But which other innovation made them even more useful?</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The Compass</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7150" y="3072998"/>
            <a:ext cx="3312978" cy="2397768"/>
          </a:xfrm>
          <a:prstGeom prst="rect">
            <a:avLst/>
          </a:prstGeom>
        </p:spPr>
      </p:pic>
      <p:pic>
        <p:nvPicPr>
          <p:cNvPr id="9" name="Picture 8">
            <a:extLst>
              <a:ext uri="{FF2B5EF4-FFF2-40B4-BE49-F238E27FC236}">
                <a16:creationId xmlns:a16="http://schemas.microsoft.com/office/drawing/2014/main" id="{993AB0A3-A4C0-BC4A-AC9C-9997581F3F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91529" y="3080435"/>
            <a:ext cx="3597167" cy="2382894"/>
          </a:xfrm>
          <a:prstGeom prst="rect">
            <a:avLst/>
          </a:prstGeom>
        </p:spPr>
      </p:pic>
      <p:pic>
        <p:nvPicPr>
          <p:cNvPr id="10" name="Picture 9">
            <a:extLst>
              <a:ext uri="{FF2B5EF4-FFF2-40B4-BE49-F238E27FC236}">
                <a16:creationId xmlns:a16="http://schemas.microsoft.com/office/drawing/2014/main" id="{2673CF88-05A5-5747-85BA-C230D5C3BBE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15376" y="3075848"/>
            <a:ext cx="3594194" cy="2394589"/>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678552"/>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 Type of Clock</a:t>
            </a:r>
          </a:p>
        </p:txBody>
      </p:sp>
      <p:sp>
        <p:nvSpPr>
          <p:cNvPr id="15" name="TextBox 14">
            <a:extLst>
              <a:ext uri="{FF2B5EF4-FFF2-40B4-BE49-F238E27FC236}">
                <a16:creationId xmlns:a16="http://schemas.microsoft.com/office/drawing/2014/main" id="{D8C193C3-6DCC-5544-98E8-CBD27AB6315B}"/>
              </a:ext>
            </a:extLst>
          </p:cNvPr>
          <p:cNvSpPr txBox="1"/>
          <p:nvPr/>
        </p:nvSpPr>
        <p:spPr>
          <a:xfrm>
            <a:off x="4143923" y="5694488"/>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 Type of Anchor</a:t>
            </a: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676031"/>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 Type of Periscope</a:t>
            </a:r>
          </a:p>
        </p:txBody>
      </p:sp>
    </p:spTree>
    <p:extLst>
      <p:ext uri="{BB962C8B-B14F-4D97-AF65-F5344CB8AC3E}">
        <p14:creationId xmlns:p14="http://schemas.microsoft.com/office/powerpoint/2010/main" val="72317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5486401" y="1927122"/>
            <a:ext cx="6123708" cy="2308324"/>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A </a:t>
            </a:r>
            <a:r>
              <a:rPr lang="en-GB" sz="2400" b="1" dirty="0">
                <a:latin typeface="Arial" panose="020B0604020202020204" pitchFamily="34" charset="0"/>
                <a:cs typeface="Arial" panose="020B0604020202020204" pitchFamily="34" charset="0"/>
              </a:rPr>
              <a:t>compass</a:t>
            </a:r>
            <a:r>
              <a:rPr lang="en-GB" sz="2400" dirty="0">
                <a:latin typeface="Arial" panose="020B0604020202020204" pitchFamily="34" charset="0"/>
                <a:cs typeface="Arial" panose="020B0604020202020204" pitchFamily="34" charset="0"/>
              </a:rPr>
              <a:t> uses magnetism. As it always points North, sailors can work out which way they need to go to get to where they want to be. But unless you know where you’re starting from, you’ve then got some tricky calculations to do!</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65752"/>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A Type of Clock</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3213521D-A46C-3244-A507-599A9E9857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1891" y="2485137"/>
            <a:ext cx="4529677" cy="3278354"/>
          </a:xfrm>
          <a:prstGeom prst="rect">
            <a:avLst/>
          </a:prstGeom>
        </p:spPr>
      </p:pic>
      <p:sp>
        <p:nvSpPr>
          <p:cNvPr id="2" name="TextBox 1">
            <a:extLst>
              <a:ext uri="{FF2B5EF4-FFF2-40B4-BE49-F238E27FC236}">
                <a16:creationId xmlns:a16="http://schemas.microsoft.com/office/drawing/2014/main" id="{4DED463F-9B3A-9D46-9E48-30EAD1BE177A}"/>
              </a:ext>
            </a:extLst>
          </p:cNvPr>
          <p:cNvSpPr txBox="1"/>
          <p:nvPr/>
        </p:nvSpPr>
        <p:spPr>
          <a:xfrm>
            <a:off x="5486401" y="4473394"/>
            <a:ext cx="6123708" cy="1938992"/>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Marine clocks</a:t>
            </a:r>
            <a:r>
              <a:rPr lang="en-GB" sz="2400" dirty="0">
                <a:latin typeface="Arial" panose="020B0604020202020204" pitchFamily="34" charset="0"/>
                <a:cs typeface="Arial" panose="020B0604020202020204" pitchFamily="34" charset="0"/>
              </a:rPr>
              <a:t> solved this problem – if sailors exactly knew how long they had been travelling, they could work out where they had got to. Marine clocks are a British innovation – and go back nearly </a:t>
            </a:r>
            <a:r>
              <a:rPr lang="en-GB" sz="2400" b="1" dirty="0">
                <a:latin typeface="Arial" panose="020B0604020202020204" pitchFamily="34" charset="0"/>
                <a:cs typeface="Arial" panose="020B0604020202020204" pitchFamily="34" charset="0"/>
              </a:rPr>
              <a:t>300 years</a:t>
            </a:r>
            <a:r>
              <a:rPr lang="en-GB" sz="24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90F8713C-6393-0549-9EE9-9C5520FBA7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94903" y="16871"/>
            <a:ext cx="1710942" cy="1946090"/>
          </a:xfrm>
          <a:prstGeom prst="rect">
            <a:avLst/>
          </a:prstGeom>
        </p:spPr>
      </p:pic>
    </p:spTree>
    <p:extLst>
      <p:ext uri="{BB962C8B-B14F-4D97-AF65-F5344CB8AC3E}">
        <p14:creationId xmlns:p14="http://schemas.microsoft.com/office/powerpoint/2010/main" val="207945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684513" y="2232106"/>
            <a:ext cx="4853652" cy="3108543"/>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Anchors slow ships down or stop them moving. The first ones were probably just buckets filled with rocks – and go back more than </a:t>
            </a:r>
            <a:r>
              <a:rPr lang="en-GB" sz="2800" b="1" dirty="0">
                <a:latin typeface="Arial" panose="020B0604020202020204" pitchFamily="34" charset="0"/>
                <a:cs typeface="Arial" panose="020B0604020202020204" pitchFamily="34" charset="0"/>
              </a:rPr>
              <a:t>2,500 years ago</a:t>
            </a:r>
            <a:r>
              <a:rPr lang="en-GB" sz="2800" dirty="0">
                <a:latin typeface="Arial" panose="020B0604020202020204" pitchFamily="34" charset="0"/>
                <a:cs typeface="Arial" panose="020B0604020202020204" pitchFamily="34" charset="0"/>
              </a:rPr>
              <a:t>, in ancient Greece!</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Anchors</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9" name="Picture 8">
            <a:extLst>
              <a:ext uri="{FF2B5EF4-FFF2-40B4-BE49-F238E27FC236}">
                <a16:creationId xmlns:a16="http://schemas.microsoft.com/office/drawing/2014/main" id="{9EB4D4FE-09A4-894C-A91E-A986A1A324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75388" y="2122659"/>
            <a:ext cx="5264367" cy="3487308"/>
          </a:xfrm>
          <a:prstGeom prst="rect">
            <a:avLst/>
          </a:prstGeom>
        </p:spPr>
      </p:pic>
    </p:spTree>
    <p:extLst>
      <p:ext uri="{BB962C8B-B14F-4D97-AF65-F5344CB8AC3E}">
        <p14:creationId xmlns:p14="http://schemas.microsoft.com/office/powerpoint/2010/main" val="1686982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495970" y="2481860"/>
            <a:ext cx="4984830" cy="2677656"/>
          </a:xfrm>
          <a:prstGeom prst="rect">
            <a:avLst/>
          </a:prstGeom>
        </p:spPr>
        <p:txBody>
          <a:bodyPr wrap="square">
            <a:spAutoFit/>
          </a:bodyPr>
          <a:lstStyle/>
          <a:p>
            <a:pPr>
              <a:spcAft>
                <a:spcPts val="0"/>
              </a:spcAft>
            </a:pPr>
            <a:r>
              <a:rPr lang="en-GB" sz="2800" dirty="0">
                <a:latin typeface="Arial" panose="020B0604020202020204" pitchFamily="34" charset="0"/>
                <a:ea typeface="Calibri" panose="020F0502020204030204" pitchFamily="34" charset="0"/>
                <a:cs typeface="Arial" panose="020B0604020202020204" pitchFamily="34" charset="0"/>
              </a:rPr>
              <a:t>Periscopes use mirrors to help submarines see what is on the surface of the sea. They were an innovation of </a:t>
            </a:r>
            <a:r>
              <a:rPr lang="en-GB" sz="2800" b="1" dirty="0">
                <a:latin typeface="Arial" panose="020B0604020202020204" pitchFamily="34" charset="0"/>
                <a:ea typeface="Calibri" panose="020F0502020204030204" pitchFamily="34" charset="0"/>
                <a:cs typeface="Arial" panose="020B0604020202020204" pitchFamily="34" charset="0"/>
              </a:rPr>
              <a:t>Victorian times</a:t>
            </a:r>
            <a:r>
              <a:rPr lang="en-GB" sz="2800" dirty="0">
                <a:latin typeface="Arial" panose="020B0604020202020204" pitchFamily="34" charset="0"/>
                <a:ea typeface="Calibri" panose="020F0502020204030204" pitchFamily="34" charset="0"/>
                <a:cs typeface="Arial" panose="020B0604020202020204" pitchFamily="34" charset="0"/>
              </a:rPr>
              <a:t> – and are still going strong today!</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The Periscope</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D5DFB014-B921-F249-94C4-1E7D60105F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6071" y="2150078"/>
            <a:ext cx="5489929" cy="3657600"/>
          </a:xfrm>
          <a:prstGeom prst="rect">
            <a:avLst/>
          </a:prstGeom>
        </p:spPr>
      </p:pic>
    </p:spTree>
    <p:extLst>
      <p:ext uri="{BB962C8B-B14F-4D97-AF65-F5344CB8AC3E}">
        <p14:creationId xmlns:p14="http://schemas.microsoft.com/office/powerpoint/2010/main" val="19048541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930656" y="1400529"/>
            <a:ext cx="5927863" cy="1107996"/>
          </a:xfrm>
          <a:prstGeom prst="rect">
            <a:avLst/>
          </a:prstGeom>
        </p:spPr>
        <p:txBody>
          <a:bodyPr wrap="square">
            <a:spAutoFit/>
          </a:bodyPr>
          <a:lstStyle/>
          <a:p>
            <a:pPr algn="ctr">
              <a:spcAft>
                <a:spcPts val="0"/>
              </a:spcAft>
            </a:pPr>
            <a:r>
              <a:rPr lang="en-GB" sz="6600" b="1" dirty="0">
                <a:solidFill>
                  <a:srgbClr val="FFF138"/>
                </a:solidFill>
                <a:latin typeface="Arial" panose="020B0604020202020204" pitchFamily="34" charset="0"/>
                <a:ea typeface="Calibri" panose="020F0502020204030204" pitchFamily="34" charset="0"/>
                <a:cs typeface="Arial" panose="020B0604020202020204" pitchFamily="34" charset="0"/>
              </a:rPr>
              <a:t>Engineering 3</a:t>
            </a:r>
          </a:p>
        </p:txBody>
      </p:sp>
    </p:spTree>
    <p:extLst>
      <p:ext uri="{BB962C8B-B14F-4D97-AF65-F5344CB8AC3E}">
        <p14:creationId xmlns:p14="http://schemas.microsoft.com/office/powerpoint/2010/main" val="764150742"/>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C01E6-96A4-CA43-9E54-2548D3C30FC8}"/>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Key Engineering #3</a:t>
            </a:r>
          </a:p>
        </p:txBody>
      </p:sp>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3877324" y="5802406"/>
            <a:ext cx="4437343"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The Printing Press</a:t>
            </a:r>
          </a:p>
        </p:txBody>
      </p:sp>
      <p:pic>
        <p:nvPicPr>
          <p:cNvPr id="8" name="Picture 7">
            <a:extLst>
              <a:ext uri="{FF2B5EF4-FFF2-40B4-BE49-F238E27FC236}">
                <a16:creationId xmlns:a16="http://schemas.microsoft.com/office/drawing/2014/main" id="{266ABF56-563E-5A40-A3FB-ED38EA0907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08087" y="1556887"/>
            <a:ext cx="5975825" cy="3984931"/>
          </a:xfrm>
          <a:prstGeom prst="rect">
            <a:avLst/>
          </a:prstGeom>
        </p:spPr>
      </p:pic>
    </p:spTree>
    <p:extLst>
      <p:ext uri="{BB962C8B-B14F-4D97-AF65-F5344CB8AC3E}">
        <p14:creationId xmlns:p14="http://schemas.microsoft.com/office/powerpoint/2010/main" val="37033173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006149" y="1479226"/>
            <a:ext cx="10464567" cy="1384995"/>
          </a:xfrm>
          <a:prstGeom prst="rect">
            <a:avLst/>
          </a:prstGeom>
        </p:spPr>
        <p:txBody>
          <a:bodyPr wrap="square">
            <a:spAutoFit/>
          </a:bodyPr>
          <a:lstStyle/>
          <a:p>
            <a:r>
              <a:rPr lang="en-GB" sz="2800" dirty="0">
                <a:solidFill>
                  <a:schemeClr val="bg1"/>
                </a:solidFill>
                <a:latin typeface="Arial" panose="020B0604020202020204" pitchFamily="34" charset="0"/>
                <a:cs typeface="Arial" panose="020B0604020202020204" pitchFamily="34" charset="0"/>
              </a:rPr>
              <a:t>The printing press made it easier for ordinary people to learn to read and write. Every letter had to be put into place individually – what were the letters made from?</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88627" y="431876"/>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The Printing Press</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5056" y="3197449"/>
            <a:ext cx="3597167" cy="2396612"/>
          </a:xfrm>
          <a:prstGeom prst="rect">
            <a:avLst/>
          </a:prstGeom>
        </p:spPr>
      </p:pic>
      <p:pic>
        <p:nvPicPr>
          <p:cNvPr id="9" name="Picture 8">
            <a:extLst>
              <a:ext uri="{FF2B5EF4-FFF2-40B4-BE49-F238E27FC236}">
                <a16:creationId xmlns:a16="http://schemas.microsoft.com/office/drawing/2014/main" id="{993AB0A3-A4C0-BC4A-AC9C-9997581F3F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94147" y="3200010"/>
            <a:ext cx="3591932" cy="2393125"/>
          </a:xfrm>
          <a:prstGeom prst="rect">
            <a:avLst/>
          </a:prstGeom>
        </p:spPr>
      </p:pic>
      <p:pic>
        <p:nvPicPr>
          <p:cNvPr id="10" name="Picture 9">
            <a:extLst>
              <a:ext uri="{FF2B5EF4-FFF2-40B4-BE49-F238E27FC236}">
                <a16:creationId xmlns:a16="http://schemas.microsoft.com/office/drawing/2014/main" id="{2673CF88-05A5-5747-85BA-C230D5C3BBE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15408" y="3200538"/>
            <a:ext cx="3594129" cy="2394589"/>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803242"/>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Metal</a:t>
            </a: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800721"/>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Wood</a:t>
            </a: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800721"/>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Rubber</a:t>
            </a:r>
          </a:p>
        </p:txBody>
      </p:sp>
    </p:spTree>
    <p:extLst>
      <p:ext uri="{BB962C8B-B14F-4D97-AF65-F5344CB8AC3E}">
        <p14:creationId xmlns:p14="http://schemas.microsoft.com/office/powerpoint/2010/main" val="3865483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E1493-B048-8E40-B231-0293988C7CE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4" name="Rectangle 3">
            <a:extLst>
              <a:ext uri="{FF2B5EF4-FFF2-40B4-BE49-F238E27FC236}">
                <a16:creationId xmlns:a16="http://schemas.microsoft.com/office/drawing/2014/main" id="{2BE7C71D-1780-5C4E-8DB9-752C2C4AAB97}"/>
              </a:ext>
            </a:extLst>
          </p:cNvPr>
          <p:cNvSpPr/>
          <p:nvPr/>
        </p:nvSpPr>
        <p:spPr>
          <a:xfrm>
            <a:off x="2658177" y="2324266"/>
            <a:ext cx="6875637" cy="2308324"/>
          </a:xfrm>
          <a:prstGeom prst="rect">
            <a:avLst/>
          </a:prstGeom>
        </p:spPr>
        <p:txBody>
          <a:bodyPr wrap="square">
            <a:spAutoFit/>
          </a:bodyPr>
          <a:lstStyle/>
          <a:p>
            <a:pPr>
              <a:spcAft>
                <a:spcPts val="0"/>
              </a:spcAft>
            </a:pPr>
            <a:r>
              <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rPr>
              <a:t>How much do you know about Engineering over the Ages?</a:t>
            </a:r>
          </a:p>
          <a:p>
            <a:pPr>
              <a:spcAft>
                <a:spcPts val="0"/>
              </a:spcAft>
            </a:pPr>
            <a:endPar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rPr>
              <a:t>Let’s find out!</a:t>
            </a:r>
          </a:p>
        </p:txBody>
      </p:sp>
      <p:sp>
        <p:nvSpPr>
          <p:cNvPr id="5" name="TextBox 4">
            <a:extLst>
              <a:ext uri="{FF2B5EF4-FFF2-40B4-BE49-F238E27FC236}">
                <a16:creationId xmlns:a16="http://schemas.microsoft.com/office/drawing/2014/main" id="{FCDDBE4E-F8DE-DD4A-B245-2F9790784087}"/>
              </a:ext>
            </a:extLst>
          </p:cNvPr>
          <p:cNvSpPr txBox="1"/>
          <p:nvPr/>
        </p:nvSpPr>
        <p:spPr>
          <a:xfrm>
            <a:off x="569840" y="396771"/>
            <a:ext cx="11052313" cy="923330"/>
          </a:xfrm>
          <a:prstGeom prst="rect">
            <a:avLst/>
          </a:prstGeom>
          <a:noFill/>
        </p:spPr>
        <p:txBody>
          <a:bodyPr wrap="square" rtlCol="0">
            <a:spAutoFit/>
          </a:bodyPr>
          <a:lstStyle/>
          <a:p>
            <a:pPr algn="ctr"/>
            <a:r>
              <a:rPr lang="en-US" sz="5400" b="1" dirty="0">
                <a:solidFill>
                  <a:srgbClr val="75F4F6"/>
                </a:solidFill>
                <a:latin typeface="Arial" panose="020B0604020202020204" pitchFamily="34" charset="0"/>
                <a:cs typeface="Arial" panose="020B0604020202020204" pitchFamily="34" charset="0"/>
              </a:rPr>
              <a:t>Engineering Everywhere!</a:t>
            </a:r>
          </a:p>
        </p:txBody>
      </p:sp>
    </p:spTree>
    <p:extLst>
      <p:ext uri="{BB962C8B-B14F-4D97-AF65-F5344CB8AC3E}">
        <p14:creationId xmlns:p14="http://schemas.microsoft.com/office/powerpoint/2010/main" val="40905888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anim calcmode="lin" valueType="num">
                                      <p:cBhvr>
                                        <p:cTn id="1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5943614" y="1916900"/>
            <a:ext cx="5571316" cy="1815882"/>
          </a:xfrm>
          <a:prstGeom prst="rect">
            <a:avLst/>
          </a:prstGeom>
        </p:spPr>
        <p:txBody>
          <a:bodyPr wrap="square">
            <a:spAutoFit/>
          </a:bodyPr>
          <a:lstStyle/>
          <a:p>
            <a:pPr>
              <a:spcAft>
                <a:spcPts val="0"/>
              </a:spcAft>
            </a:pPr>
            <a:r>
              <a:rPr lang="en-GB" sz="2800" dirty="0">
                <a:latin typeface="Arial" panose="020B0604020202020204" pitchFamily="34" charset="0"/>
                <a:ea typeface="Calibri" panose="020F0502020204030204" pitchFamily="34" charset="0"/>
                <a:cs typeface="Arial" panose="020B0604020202020204" pitchFamily="34" charset="0"/>
              </a:rPr>
              <a:t>The printing press was first invented around </a:t>
            </a:r>
            <a:r>
              <a:rPr lang="en-GB" sz="2800" b="1" dirty="0">
                <a:latin typeface="Arial" panose="020B0604020202020204" pitchFamily="34" charset="0"/>
                <a:ea typeface="Calibri" panose="020F0502020204030204" pitchFamily="34" charset="0"/>
                <a:cs typeface="Arial" panose="020B0604020202020204" pitchFamily="34" charset="0"/>
              </a:rPr>
              <a:t>600 years ago </a:t>
            </a:r>
            <a:r>
              <a:rPr lang="en-GB" sz="2800" dirty="0">
                <a:latin typeface="Arial" panose="020B0604020202020204" pitchFamily="34" charset="0"/>
                <a:ea typeface="Calibri" panose="020F0502020204030204" pitchFamily="34" charset="0"/>
                <a:cs typeface="Arial" panose="020B0604020202020204" pitchFamily="34" charset="0"/>
              </a:rPr>
              <a:t>– and meant that books didn’t have to be written by hand any more.</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Metal</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65CD6C19-A4BF-4B44-8F26-10B4B282C9F7}"/>
              </a:ext>
            </a:extLst>
          </p:cNvPr>
          <p:cNvPicPr>
            <a:picLocks noChangeAspect="1"/>
          </p:cNvPicPr>
          <p:nvPr/>
        </p:nvPicPr>
        <p:blipFill>
          <a:blip r:embed="rId3"/>
          <a:srcRect/>
          <a:stretch/>
        </p:blipFill>
        <p:spPr>
          <a:xfrm>
            <a:off x="524684" y="2163911"/>
            <a:ext cx="4850880" cy="3419783"/>
          </a:xfrm>
          <a:prstGeom prst="rect">
            <a:avLst/>
          </a:prstGeom>
        </p:spPr>
      </p:pic>
      <p:pic>
        <p:nvPicPr>
          <p:cNvPr id="9" name="Picture 8">
            <a:extLst>
              <a:ext uri="{FF2B5EF4-FFF2-40B4-BE49-F238E27FC236}">
                <a16:creationId xmlns:a16="http://schemas.microsoft.com/office/drawing/2014/main" id="{2BD0826D-4CAB-E64A-8D73-7A90A1ABFE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95794" y="150921"/>
            <a:ext cx="1710942" cy="1946090"/>
          </a:xfrm>
          <a:prstGeom prst="rect">
            <a:avLst/>
          </a:prstGeom>
        </p:spPr>
      </p:pic>
      <p:sp>
        <p:nvSpPr>
          <p:cNvPr id="2" name="TextBox 1">
            <a:extLst>
              <a:ext uri="{FF2B5EF4-FFF2-40B4-BE49-F238E27FC236}">
                <a16:creationId xmlns:a16="http://schemas.microsoft.com/office/drawing/2014/main" id="{3EAEF351-A209-564D-85A0-B61B3B789997}"/>
              </a:ext>
            </a:extLst>
          </p:cNvPr>
          <p:cNvSpPr txBox="1"/>
          <p:nvPr/>
        </p:nvSpPr>
        <p:spPr>
          <a:xfrm>
            <a:off x="5943614" y="3975465"/>
            <a:ext cx="5571316" cy="2246769"/>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Metal letters didn’t need cleaning too often – and didn’t break easily. So the first printing press could print 250 copies of a page in just an hour!</a:t>
            </a:r>
          </a:p>
        </p:txBody>
      </p:sp>
    </p:spTree>
    <p:extLst>
      <p:ext uri="{BB962C8B-B14F-4D97-AF65-F5344CB8AC3E}">
        <p14:creationId xmlns:p14="http://schemas.microsoft.com/office/powerpoint/2010/main" val="1625484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816632" y="2675049"/>
            <a:ext cx="4853652" cy="2677656"/>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Wooden blocks have been used for printing by hand for </a:t>
            </a:r>
            <a:r>
              <a:rPr lang="en-GB" sz="2800" b="1" dirty="0">
                <a:latin typeface="Arial" panose="020B0604020202020204" pitchFamily="34" charset="0"/>
                <a:cs typeface="Arial" panose="020B0604020202020204" pitchFamily="34" charset="0"/>
              </a:rPr>
              <a:t>more than 2,300 years</a:t>
            </a:r>
            <a:r>
              <a:rPr lang="en-GB" sz="2800" dirty="0">
                <a:latin typeface="Arial" panose="020B0604020202020204" pitchFamily="34" charset="0"/>
                <a:cs typeface="Arial" panose="020B0604020202020204" pitchFamily="34" charset="0"/>
              </a:rPr>
              <a:t>. But they are too easily damaged to be used in mechanical printing presses.</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Wood</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9" name="Picture 8">
            <a:extLst>
              <a:ext uri="{FF2B5EF4-FFF2-40B4-BE49-F238E27FC236}">
                <a16:creationId xmlns:a16="http://schemas.microsoft.com/office/drawing/2014/main" id="{CEFAF984-6254-3349-B578-1DA54D6ACA87}"/>
              </a:ext>
            </a:extLst>
          </p:cNvPr>
          <p:cNvPicPr>
            <a:picLocks noChangeAspect="1"/>
          </p:cNvPicPr>
          <p:nvPr/>
        </p:nvPicPr>
        <p:blipFill>
          <a:blip r:embed="rId3"/>
          <a:srcRect/>
          <a:stretch/>
        </p:blipFill>
        <p:spPr>
          <a:xfrm>
            <a:off x="521716" y="2158296"/>
            <a:ext cx="5570225" cy="3711163"/>
          </a:xfrm>
          <a:prstGeom prst="rect">
            <a:avLst/>
          </a:prstGeom>
        </p:spPr>
      </p:pic>
    </p:spTree>
    <p:extLst>
      <p:ext uri="{BB962C8B-B14F-4D97-AF65-F5344CB8AC3E}">
        <p14:creationId xmlns:p14="http://schemas.microsoft.com/office/powerpoint/2010/main" val="8343951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774873" y="2586045"/>
            <a:ext cx="4622800" cy="2677656"/>
          </a:xfrm>
          <a:prstGeom prst="rect">
            <a:avLst/>
          </a:prstGeom>
        </p:spPr>
        <p:txBody>
          <a:bodyPr wrap="square">
            <a:spAutoFit/>
          </a:bodyPr>
          <a:lstStyle/>
          <a:p>
            <a:pPr>
              <a:spcAft>
                <a:spcPts val="0"/>
              </a:spcAft>
            </a:pPr>
            <a:r>
              <a:rPr lang="en-GB" sz="2800" dirty="0">
                <a:latin typeface="Arial" panose="020B0604020202020204" pitchFamily="34" charset="0"/>
                <a:cs typeface="Arial" panose="020B0604020202020204" pitchFamily="34" charset="0"/>
              </a:rPr>
              <a:t>Once scientists learnt how to work with rubber so that it didn’t get sticky when it was hot, it became very useful in printing. But this wasn’t until </a:t>
            </a:r>
            <a:r>
              <a:rPr lang="en-GB" sz="2800" b="1" dirty="0">
                <a:latin typeface="Arial" panose="020B0604020202020204" pitchFamily="34" charset="0"/>
                <a:cs typeface="Arial" panose="020B0604020202020204" pitchFamily="34" charset="0"/>
              </a:rPr>
              <a:t>180 years ago</a:t>
            </a:r>
            <a:r>
              <a:rPr lang="en-GB" sz="2800" dirty="0">
                <a:latin typeface="Arial" panose="020B0604020202020204" pitchFamily="34" charset="0"/>
                <a:cs typeface="Arial" panose="020B0604020202020204" pitchFamily="34" charset="0"/>
              </a:rPr>
              <a:t>!</a:t>
            </a:r>
            <a:endParaRPr lang="en-GB" sz="28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Rubber</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FDE544B2-7F50-E843-A26C-20E8B6059334}"/>
              </a:ext>
            </a:extLst>
          </p:cNvPr>
          <p:cNvPicPr>
            <a:picLocks noChangeAspect="1"/>
          </p:cNvPicPr>
          <p:nvPr/>
        </p:nvPicPr>
        <p:blipFill>
          <a:blip r:embed="rId3"/>
          <a:srcRect/>
          <a:stretch/>
        </p:blipFill>
        <p:spPr>
          <a:xfrm>
            <a:off x="600782" y="2094295"/>
            <a:ext cx="5495168" cy="3661156"/>
          </a:xfrm>
          <a:prstGeom prst="rect">
            <a:avLst/>
          </a:prstGeom>
        </p:spPr>
      </p:pic>
    </p:spTree>
    <p:extLst>
      <p:ext uri="{BB962C8B-B14F-4D97-AF65-F5344CB8AC3E}">
        <p14:creationId xmlns:p14="http://schemas.microsoft.com/office/powerpoint/2010/main" val="2263527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930656" y="1400529"/>
            <a:ext cx="5927863" cy="1107996"/>
          </a:xfrm>
          <a:prstGeom prst="rect">
            <a:avLst/>
          </a:prstGeom>
        </p:spPr>
        <p:txBody>
          <a:bodyPr wrap="square">
            <a:spAutoFit/>
          </a:bodyPr>
          <a:lstStyle/>
          <a:p>
            <a:pPr algn="ctr">
              <a:spcAft>
                <a:spcPts val="0"/>
              </a:spcAft>
            </a:pPr>
            <a:r>
              <a:rPr lang="en-GB" sz="6600" b="1" dirty="0">
                <a:solidFill>
                  <a:srgbClr val="FFF138"/>
                </a:solidFill>
                <a:latin typeface="Arial" panose="020B0604020202020204" pitchFamily="34" charset="0"/>
                <a:ea typeface="Calibri" panose="020F0502020204030204" pitchFamily="34" charset="0"/>
                <a:cs typeface="Arial" panose="020B0604020202020204" pitchFamily="34" charset="0"/>
              </a:rPr>
              <a:t>Engineering 4</a:t>
            </a:r>
          </a:p>
        </p:txBody>
      </p:sp>
    </p:spTree>
    <p:extLst>
      <p:ext uri="{BB962C8B-B14F-4D97-AF65-F5344CB8AC3E}">
        <p14:creationId xmlns:p14="http://schemas.microsoft.com/office/powerpoint/2010/main" val="3778792978"/>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C01E6-96A4-CA43-9E54-2548D3C30FC8}"/>
              </a:ext>
            </a:extLst>
          </p:cNvPr>
          <p:cNvSpPr/>
          <p:nvPr/>
        </p:nvSpPr>
        <p:spPr>
          <a:xfrm>
            <a:off x="1494508" y="327058"/>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Key Engineering #4</a:t>
            </a:r>
          </a:p>
        </p:txBody>
      </p:sp>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4167011" y="5949778"/>
            <a:ext cx="3857967"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The Steam Train</a:t>
            </a:r>
          </a:p>
        </p:txBody>
      </p:sp>
      <p:pic>
        <p:nvPicPr>
          <p:cNvPr id="8" name="Picture 7">
            <a:extLst>
              <a:ext uri="{FF2B5EF4-FFF2-40B4-BE49-F238E27FC236}">
                <a16:creationId xmlns:a16="http://schemas.microsoft.com/office/drawing/2014/main" id="{9440FCDD-F97C-9547-B7A7-07CE09AAB8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23582" y="1572569"/>
            <a:ext cx="6144836" cy="4096558"/>
          </a:xfrm>
          <a:prstGeom prst="rect">
            <a:avLst/>
          </a:prstGeom>
        </p:spPr>
      </p:pic>
    </p:spTree>
    <p:extLst>
      <p:ext uri="{BB962C8B-B14F-4D97-AF65-F5344CB8AC3E}">
        <p14:creationId xmlns:p14="http://schemas.microsoft.com/office/powerpoint/2010/main" val="28946549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004710" y="1527533"/>
            <a:ext cx="10182572" cy="1384995"/>
          </a:xfrm>
          <a:prstGeom prst="rect">
            <a:avLst/>
          </a:prstGeom>
        </p:spPr>
        <p:txBody>
          <a:bodyPr wrap="square">
            <a:spAutoFit/>
          </a:bodyPr>
          <a:lstStyle/>
          <a:p>
            <a:r>
              <a:rPr lang="en-GB" sz="2800" dirty="0">
                <a:solidFill>
                  <a:schemeClr val="bg1"/>
                </a:solidFill>
                <a:latin typeface="Arial" panose="020B0604020202020204" pitchFamily="34" charset="0"/>
                <a:cs typeface="Arial" panose="020B0604020202020204" pitchFamily="34" charset="0"/>
              </a:rPr>
              <a:t>Engineers first developed steam trains around </a:t>
            </a:r>
            <a:r>
              <a:rPr lang="en-GB" sz="2800" b="1" dirty="0">
                <a:solidFill>
                  <a:schemeClr val="bg1"/>
                </a:solidFill>
                <a:latin typeface="Arial" panose="020B0604020202020204" pitchFamily="34" charset="0"/>
                <a:cs typeface="Arial" panose="020B0604020202020204" pitchFamily="34" charset="0"/>
              </a:rPr>
              <a:t>220 years ago</a:t>
            </a:r>
            <a:r>
              <a:rPr lang="en-GB" sz="2800" dirty="0">
                <a:solidFill>
                  <a:schemeClr val="bg1"/>
                </a:solidFill>
                <a:latin typeface="Arial" panose="020B0604020202020204" pitchFamily="34" charset="0"/>
                <a:cs typeface="Arial" panose="020B0604020202020204" pitchFamily="34" charset="0"/>
              </a:rPr>
              <a:t>. Engineers had to find ways to lay tracks in difficult situations. Which of these is a </a:t>
            </a:r>
            <a:r>
              <a:rPr lang="en-GB" sz="2800" b="1" dirty="0">
                <a:solidFill>
                  <a:schemeClr val="bg1"/>
                </a:solidFill>
                <a:latin typeface="Arial" panose="020B0604020202020204" pitchFamily="34" charset="0"/>
                <a:cs typeface="Arial" panose="020B0604020202020204" pitchFamily="34" charset="0"/>
              </a:rPr>
              <a:t>viaduc</a:t>
            </a:r>
            <a:r>
              <a:rPr lang="en-GB" sz="2800" dirty="0">
                <a:solidFill>
                  <a:schemeClr val="bg1"/>
                </a:solidFill>
                <a:latin typeface="Arial" panose="020B0604020202020204" pitchFamily="34" charset="0"/>
                <a:cs typeface="Arial" panose="020B0604020202020204" pitchFamily="34" charset="0"/>
              </a:rPr>
              <a:t>t?</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48410"/>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The Steam Train</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2271" y="3336065"/>
            <a:ext cx="3262736" cy="2398111"/>
          </a:xfrm>
          <a:prstGeom prst="rect">
            <a:avLst/>
          </a:prstGeom>
        </p:spPr>
      </p:pic>
      <p:pic>
        <p:nvPicPr>
          <p:cNvPr id="9" name="Picture 8">
            <a:extLst>
              <a:ext uri="{FF2B5EF4-FFF2-40B4-BE49-F238E27FC236}">
                <a16:creationId xmlns:a16="http://schemas.microsoft.com/office/drawing/2014/main" id="{993AB0A3-A4C0-BC4A-AC9C-9997581F3F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34287" y="3404600"/>
            <a:ext cx="3608942" cy="2399946"/>
          </a:xfrm>
          <a:prstGeom prst="rect">
            <a:avLst/>
          </a:prstGeom>
        </p:spPr>
      </p:pic>
      <p:pic>
        <p:nvPicPr>
          <p:cNvPr id="10" name="Picture 9">
            <a:extLst>
              <a:ext uri="{FF2B5EF4-FFF2-40B4-BE49-F238E27FC236}">
                <a16:creationId xmlns:a16="http://schemas.microsoft.com/office/drawing/2014/main" id="{2673CF88-05A5-5747-85BA-C230D5C3BBE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44808" y="3405268"/>
            <a:ext cx="3591883" cy="2393092"/>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941790"/>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939269"/>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B</a:t>
            </a: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939269"/>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2070183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096000" y="2021006"/>
            <a:ext cx="4876800" cy="1200329"/>
          </a:xfrm>
          <a:prstGeom prst="rect">
            <a:avLst/>
          </a:prstGeom>
        </p:spPr>
        <p:txBody>
          <a:bodyPr wrap="square">
            <a:spAutoFit/>
          </a:bodyPr>
          <a:lstStyle/>
          <a:p>
            <a:r>
              <a:rPr lang="en-GB" sz="2400" b="1" dirty="0">
                <a:latin typeface="Arial" panose="020B0604020202020204" pitchFamily="34" charset="0"/>
                <a:cs typeface="Arial" panose="020B0604020202020204" pitchFamily="34" charset="0"/>
              </a:rPr>
              <a:t>Viaducts</a:t>
            </a:r>
            <a:r>
              <a:rPr lang="en-GB" sz="2400" dirty="0">
                <a:latin typeface="Arial" panose="020B0604020202020204" pitchFamily="34" charset="0"/>
                <a:cs typeface="Arial" panose="020B0604020202020204" pitchFamily="34" charset="0"/>
              </a:rPr>
              <a:t> were actually a Roman innovation – and the word comes from Latin!</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333054"/>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C!</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2" name="TextBox 1">
            <a:extLst>
              <a:ext uri="{FF2B5EF4-FFF2-40B4-BE49-F238E27FC236}">
                <a16:creationId xmlns:a16="http://schemas.microsoft.com/office/drawing/2014/main" id="{4A20071A-D142-5748-97C0-0F5E54F9D245}"/>
              </a:ext>
            </a:extLst>
          </p:cNvPr>
          <p:cNvSpPr txBox="1"/>
          <p:nvPr/>
        </p:nvSpPr>
        <p:spPr>
          <a:xfrm>
            <a:off x="6096000" y="3498588"/>
            <a:ext cx="5569942" cy="267765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railway engineers of the Industrial Revolution built some amazing </a:t>
            </a:r>
            <a:r>
              <a:rPr lang="en-GB" sz="2400" b="1" dirty="0">
                <a:latin typeface="Arial" panose="020B0604020202020204" pitchFamily="34" charset="0"/>
                <a:cs typeface="Arial" panose="020B0604020202020204" pitchFamily="34" charset="0"/>
              </a:rPr>
              <a:t>railway viaducts</a:t>
            </a:r>
            <a:r>
              <a:rPr lang="en-GB" sz="2400" dirty="0">
                <a:latin typeface="Arial" panose="020B0604020202020204" pitchFamily="34" charset="0"/>
                <a:cs typeface="Arial" panose="020B0604020202020204" pitchFamily="34" charset="0"/>
              </a:rPr>
              <a:t>. Craigmore Viaduct in Newry has </a:t>
            </a:r>
            <a:r>
              <a:rPr lang="en-GB" sz="2400" b="1" dirty="0">
                <a:latin typeface="Arial" panose="020B0604020202020204" pitchFamily="34" charset="0"/>
                <a:cs typeface="Arial" panose="020B0604020202020204" pitchFamily="34" charset="0"/>
              </a:rPr>
              <a:t>18 arches</a:t>
            </a:r>
            <a:r>
              <a:rPr lang="en-GB" sz="2400" dirty="0">
                <a:latin typeface="Arial" panose="020B0604020202020204" pitchFamily="34" charset="0"/>
                <a:cs typeface="Arial" panose="020B0604020202020204" pitchFamily="34" charset="0"/>
              </a:rPr>
              <a:t> – the tallest rising to </a:t>
            </a:r>
            <a:r>
              <a:rPr lang="en-GB" sz="2400" b="1" dirty="0">
                <a:latin typeface="Arial" panose="020B0604020202020204" pitchFamily="34" charset="0"/>
                <a:cs typeface="Arial" panose="020B0604020202020204" pitchFamily="34" charset="0"/>
              </a:rPr>
              <a:t>more than 40 metres</a:t>
            </a:r>
            <a:r>
              <a:rPr lang="en-GB" sz="2400" dirty="0">
                <a:latin typeface="Arial" panose="020B0604020202020204" pitchFamily="34" charset="0"/>
                <a:cs typeface="Arial" panose="020B0604020202020204" pitchFamily="34" charset="0"/>
              </a:rPr>
              <a:t>. Astonishing engineering for something that was built nearly </a:t>
            </a:r>
            <a:r>
              <a:rPr lang="en-GB" sz="2400" b="1" dirty="0">
                <a:latin typeface="Arial" panose="020B0604020202020204" pitchFamily="34" charset="0"/>
                <a:cs typeface="Arial" panose="020B0604020202020204" pitchFamily="34" charset="0"/>
              </a:rPr>
              <a:t>170 years ago</a:t>
            </a:r>
            <a:r>
              <a:rPr lang="en-GB" sz="24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2FC36B75-7CB9-0D47-B8A0-705185A950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5000" y="0"/>
            <a:ext cx="1710942" cy="1946090"/>
          </a:xfrm>
          <a:prstGeom prst="rect">
            <a:avLst/>
          </a:prstGeom>
        </p:spPr>
      </p:pic>
      <p:pic>
        <p:nvPicPr>
          <p:cNvPr id="4" name="Picture 3" descr="A picture containing grass, outdoor, building, mountain&#10;&#10;Description automatically generated">
            <a:extLst>
              <a:ext uri="{FF2B5EF4-FFF2-40B4-BE49-F238E27FC236}">
                <a16:creationId xmlns:a16="http://schemas.microsoft.com/office/drawing/2014/main" id="{58D25F70-2787-FD40-994B-D056193B99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200" y="1946090"/>
            <a:ext cx="4640104" cy="3815592"/>
          </a:xfrm>
          <a:prstGeom prst="rect">
            <a:avLst/>
          </a:prstGeom>
        </p:spPr>
      </p:pic>
    </p:spTree>
    <p:extLst>
      <p:ext uri="{BB962C8B-B14F-4D97-AF65-F5344CB8AC3E}">
        <p14:creationId xmlns:p14="http://schemas.microsoft.com/office/powerpoint/2010/main" val="2366554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608741" y="1817865"/>
            <a:ext cx="5016707" cy="4401205"/>
          </a:xfrm>
          <a:prstGeom prst="rect">
            <a:avLst/>
          </a:prstGeom>
        </p:spPr>
        <p:txBody>
          <a:bodyPr wrap="square">
            <a:spAutoFit/>
          </a:bodyPr>
          <a:lstStyle/>
          <a:p>
            <a:r>
              <a:rPr lang="en-GB" sz="2800" b="1" dirty="0">
                <a:latin typeface="Arial" panose="020B0604020202020204" pitchFamily="34" charset="0"/>
                <a:cs typeface="Arial" panose="020B0604020202020204" pitchFamily="34" charset="0"/>
              </a:rPr>
              <a:t>Railway cuttings</a:t>
            </a:r>
            <a:r>
              <a:rPr lang="en-GB" sz="2800" dirty="0">
                <a:latin typeface="Arial" panose="020B0604020202020204" pitchFamily="34" charset="0"/>
                <a:cs typeface="Arial" panose="020B0604020202020204" pitchFamily="34" charset="0"/>
              </a:rPr>
              <a:t> are areas where soil or rock has been removed to make a trench where the tracks are laid. For safety reasons, the areas on either side see little human activity – so they attract lots of wild plants and animals. It’s true - railway engineers contribute to </a:t>
            </a:r>
            <a:r>
              <a:rPr lang="en-GB" sz="2800" b="1" dirty="0">
                <a:latin typeface="Arial" panose="020B0604020202020204" pitchFamily="34" charset="0"/>
                <a:cs typeface="Arial" panose="020B0604020202020204" pitchFamily="34" charset="0"/>
              </a:rPr>
              <a:t>biodiversity</a:t>
            </a:r>
            <a:r>
              <a:rPr lang="en-GB" sz="2800" dirty="0">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A: Cuttings</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9" name="Picture 8">
            <a:extLst>
              <a:ext uri="{FF2B5EF4-FFF2-40B4-BE49-F238E27FC236}">
                <a16:creationId xmlns:a16="http://schemas.microsoft.com/office/drawing/2014/main" id="{8A502589-71B4-544C-9AD4-E5882CB1EF7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5616" y="2268011"/>
            <a:ext cx="4763145" cy="3500912"/>
          </a:xfrm>
          <a:prstGeom prst="rect">
            <a:avLst/>
          </a:prstGeom>
        </p:spPr>
      </p:pic>
    </p:spTree>
    <p:extLst>
      <p:ext uri="{BB962C8B-B14F-4D97-AF65-F5344CB8AC3E}">
        <p14:creationId xmlns:p14="http://schemas.microsoft.com/office/powerpoint/2010/main" val="33148745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096000" y="1975104"/>
            <a:ext cx="5317899" cy="378565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Railway </a:t>
            </a:r>
            <a:r>
              <a:rPr lang="en-GB" sz="2400" b="1" dirty="0">
                <a:latin typeface="Arial" panose="020B0604020202020204" pitchFamily="34" charset="0"/>
                <a:cs typeface="Arial" panose="020B0604020202020204" pitchFamily="34" charset="0"/>
              </a:rPr>
              <a:t>tunnels</a:t>
            </a:r>
            <a:r>
              <a:rPr lang="en-GB" sz="2400" dirty="0">
                <a:latin typeface="Arial" panose="020B0604020202020204" pitchFamily="34" charset="0"/>
                <a:cs typeface="Arial" panose="020B0604020202020204" pitchFamily="34" charset="0"/>
              </a:rPr>
              <a:t> are created in areas where cuttings are not possible. They have to be strong enough to stand the </a:t>
            </a:r>
            <a:r>
              <a:rPr lang="en-GB" sz="2400" b="1" dirty="0">
                <a:latin typeface="Arial" panose="020B0604020202020204" pitchFamily="34" charset="0"/>
                <a:cs typeface="Arial" panose="020B0604020202020204" pitchFamily="34" charset="0"/>
              </a:rPr>
              <a:t>downward forces</a:t>
            </a:r>
            <a:r>
              <a:rPr lang="en-GB" sz="2400" dirty="0">
                <a:latin typeface="Arial" panose="020B0604020202020204" pitchFamily="34" charset="0"/>
                <a:cs typeface="Arial" panose="020B0604020202020204" pitchFamily="34" charset="0"/>
              </a:rPr>
              <a:t> placed on them by the rock and soil above them – and, of course, of any traffic. Ireland’s longest tunnel is in Newry, too. The </a:t>
            </a:r>
            <a:r>
              <a:rPr lang="en-GB" sz="2400" dirty="0" err="1">
                <a:latin typeface="Arial" panose="020B0604020202020204" pitchFamily="34" charset="0"/>
                <a:cs typeface="Arial" panose="020B0604020202020204" pitchFamily="34" charset="0"/>
              </a:rPr>
              <a:t>Lissummon</a:t>
            </a:r>
            <a:r>
              <a:rPr lang="en-GB" sz="2400" dirty="0">
                <a:latin typeface="Arial" panose="020B0604020202020204" pitchFamily="34" charset="0"/>
                <a:cs typeface="Arial" panose="020B0604020202020204" pitchFamily="34" charset="0"/>
              </a:rPr>
              <a:t> Tunnel is over </a:t>
            </a:r>
            <a:r>
              <a:rPr lang="en-GB" sz="2400" b="1" dirty="0">
                <a:latin typeface="Arial" panose="020B0604020202020204" pitchFamily="34" charset="0"/>
                <a:cs typeface="Arial" panose="020B0604020202020204" pitchFamily="34" charset="0"/>
              </a:rPr>
              <a:t>one and a half kilometres long </a:t>
            </a:r>
            <a:r>
              <a:rPr lang="en-GB" sz="2400" dirty="0">
                <a:latin typeface="Arial" panose="020B0604020202020204" pitchFamily="34" charset="0"/>
                <a:cs typeface="Arial" panose="020B0604020202020204" pitchFamily="34" charset="0"/>
              </a:rPr>
              <a:t>– but it hasn’t been used since 1965.</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330964"/>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B: Tunnels</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3" name="Picture 2" descr="A tunnel in a forest&#10;&#10;Description automatically generated with low confidence">
            <a:extLst>
              <a:ext uri="{FF2B5EF4-FFF2-40B4-BE49-F238E27FC236}">
                <a16:creationId xmlns:a16="http://schemas.microsoft.com/office/drawing/2014/main" id="{7DB7D162-8680-CC49-9297-BB8F6E1C6F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101" y="1975104"/>
            <a:ext cx="4687483" cy="3785652"/>
          </a:xfrm>
          <a:prstGeom prst="rect">
            <a:avLst/>
          </a:prstGeom>
        </p:spPr>
      </p:pic>
    </p:spTree>
    <p:extLst>
      <p:ext uri="{BB962C8B-B14F-4D97-AF65-F5344CB8AC3E}">
        <p14:creationId xmlns:p14="http://schemas.microsoft.com/office/powerpoint/2010/main" val="11521202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930656" y="1400529"/>
            <a:ext cx="5927863" cy="1107996"/>
          </a:xfrm>
          <a:prstGeom prst="rect">
            <a:avLst/>
          </a:prstGeom>
        </p:spPr>
        <p:txBody>
          <a:bodyPr wrap="square">
            <a:spAutoFit/>
          </a:bodyPr>
          <a:lstStyle/>
          <a:p>
            <a:pPr algn="ctr">
              <a:spcAft>
                <a:spcPts val="0"/>
              </a:spcAft>
            </a:pPr>
            <a:r>
              <a:rPr lang="en-GB" sz="6600" b="1" dirty="0">
                <a:solidFill>
                  <a:srgbClr val="FFF138"/>
                </a:solidFill>
                <a:latin typeface="Arial" panose="020B0604020202020204" pitchFamily="34" charset="0"/>
                <a:ea typeface="Calibri" panose="020F0502020204030204" pitchFamily="34" charset="0"/>
                <a:cs typeface="Arial" panose="020B0604020202020204" pitchFamily="34" charset="0"/>
              </a:rPr>
              <a:t>Engineering 5</a:t>
            </a:r>
          </a:p>
        </p:txBody>
      </p:sp>
    </p:spTree>
    <p:extLst>
      <p:ext uri="{BB962C8B-B14F-4D97-AF65-F5344CB8AC3E}">
        <p14:creationId xmlns:p14="http://schemas.microsoft.com/office/powerpoint/2010/main" val="789859839"/>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669367" y="1860529"/>
            <a:ext cx="8853257" cy="3970318"/>
          </a:xfrm>
          <a:prstGeom prst="rect">
            <a:avLst/>
          </a:prstGeom>
        </p:spPr>
        <p:txBody>
          <a:bodyPr wrap="square">
            <a:spAutoFit/>
          </a:bodyPr>
          <a:lstStyle/>
          <a:p>
            <a:pPr>
              <a:spcAft>
                <a:spcPts val="0"/>
              </a:spcAft>
            </a:pPr>
            <a:r>
              <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rPr>
              <a:t>You’re going to look at some questions.</a:t>
            </a:r>
          </a:p>
          <a:p>
            <a:pPr>
              <a:spcAft>
                <a:spcPts val="0"/>
              </a:spcAft>
            </a:pPr>
            <a:endPar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rPr>
              <a:t>You’ll be shown three possible answers for each one.</a:t>
            </a:r>
          </a:p>
          <a:p>
            <a:pPr>
              <a:spcAft>
                <a:spcPts val="0"/>
              </a:spcAft>
            </a:pPr>
            <a:endPar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3600" b="1" dirty="0">
                <a:solidFill>
                  <a:schemeClr val="bg1"/>
                </a:solidFill>
                <a:latin typeface="Arial" panose="020B0604020202020204" pitchFamily="34" charset="0"/>
                <a:ea typeface="Calibri" panose="020F0502020204030204" pitchFamily="34" charset="0"/>
                <a:cs typeface="Arial" panose="020B0604020202020204" pitchFamily="34" charset="0"/>
              </a:rPr>
              <a:t>All you have to do is to work out which one you think is right!</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7" name="TextBox 6">
            <a:extLst>
              <a:ext uri="{FF2B5EF4-FFF2-40B4-BE49-F238E27FC236}">
                <a16:creationId xmlns:a16="http://schemas.microsoft.com/office/drawing/2014/main" id="{B500B141-D039-E046-93BE-1151A070B518}"/>
              </a:ext>
            </a:extLst>
          </p:cNvPr>
          <p:cNvSpPr txBox="1"/>
          <p:nvPr/>
        </p:nvSpPr>
        <p:spPr>
          <a:xfrm>
            <a:off x="569840" y="396771"/>
            <a:ext cx="11052313" cy="923330"/>
          </a:xfrm>
          <a:prstGeom prst="rect">
            <a:avLst/>
          </a:prstGeom>
          <a:noFill/>
        </p:spPr>
        <p:txBody>
          <a:bodyPr wrap="square" rtlCol="0">
            <a:spAutoFit/>
          </a:bodyPr>
          <a:lstStyle/>
          <a:p>
            <a:pPr algn="ctr"/>
            <a:r>
              <a:rPr lang="en-US" sz="5400" b="1" dirty="0">
                <a:solidFill>
                  <a:srgbClr val="75F4F6"/>
                </a:solidFill>
                <a:latin typeface="Arial" panose="020B0604020202020204" pitchFamily="34" charset="0"/>
                <a:cs typeface="Arial" panose="020B0604020202020204" pitchFamily="34" charset="0"/>
              </a:rPr>
              <a:t>Engineering Everywhere!</a:t>
            </a:r>
          </a:p>
        </p:txBody>
      </p:sp>
    </p:spTree>
    <p:extLst>
      <p:ext uri="{BB962C8B-B14F-4D97-AF65-F5344CB8AC3E}">
        <p14:creationId xmlns:p14="http://schemas.microsoft.com/office/powerpoint/2010/main" val="262253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anim calcmode="lin" valueType="num">
                                      <p:cBhvr>
                                        <p:cTn id="1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anim calcmode="lin" valueType="num">
                                      <p:cBhvr>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C01E6-96A4-CA43-9E54-2548D3C30FC8}"/>
              </a:ext>
            </a:extLst>
          </p:cNvPr>
          <p:cNvSpPr/>
          <p:nvPr/>
        </p:nvSpPr>
        <p:spPr>
          <a:xfrm>
            <a:off x="1494509"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Key Engineering #5</a:t>
            </a:r>
          </a:p>
        </p:txBody>
      </p:sp>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10" name="TextBox 9">
            <a:extLst>
              <a:ext uri="{FF2B5EF4-FFF2-40B4-BE49-F238E27FC236}">
                <a16:creationId xmlns:a16="http://schemas.microsoft.com/office/drawing/2014/main" id="{0C076E0E-8530-7641-B11F-F37C2E14939C}"/>
              </a:ext>
            </a:extLst>
          </p:cNvPr>
          <p:cNvSpPr txBox="1"/>
          <p:nvPr/>
        </p:nvSpPr>
        <p:spPr>
          <a:xfrm>
            <a:off x="4045872" y="5887617"/>
            <a:ext cx="4100243"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The Submarine</a:t>
            </a:r>
          </a:p>
        </p:txBody>
      </p:sp>
      <p:pic>
        <p:nvPicPr>
          <p:cNvPr id="3" name="Picture 2" descr="A picture containing tree, outdoor, sky&#10;&#10;Description automatically generated">
            <a:extLst>
              <a:ext uri="{FF2B5EF4-FFF2-40B4-BE49-F238E27FC236}">
                <a16:creationId xmlns:a16="http://schemas.microsoft.com/office/drawing/2014/main" id="{C2BD41F9-442B-7842-AC72-46A0A4E530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0912" y="1609585"/>
            <a:ext cx="6930164" cy="4075583"/>
          </a:xfrm>
          <a:prstGeom prst="rect">
            <a:avLst/>
          </a:prstGeom>
        </p:spPr>
      </p:pic>
    </p:spTree>
    <p:extLst>
      <p:ext uri="{BB962C8B-B14F-4D97-AF65-F5344CB8AC3E}">
        <p14:creationId xmlns:p14="http://schemas.microsoft.com/office/powerpoint/2010/main" val="215046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386615" y="1556840"/>
            <a:ext cx="9418762" cy="1384995"/>
          </a:xfrm>
          <a:prstGeom prst="rect">
            <a:avLst/>
          </a:prstGeom>
        </p:spPr>
        <p:txBody>
          <a:bodyPr wrap="square">
            <a:spAutoFit/>
          </a:bodyPr>
          <a:lstStyle/>
          <a:p>
            <a:pPr algn="ctr"/>
            <a:r>
              <a:rPr lang="en-GB" sz="2800" dirty="0">
                <a:solidFill>
                  <a:schemeClr val="bg1"/>
                </a:solidFill>
                <a:latin typeface="Arial" panose="020B0604020202020204" pitchFamily="34" charset="0"/>
                <a:cs typeface="Arial" panose="020B0604020202020204" pitchFamily="34" charset="0"/>
              </a:rPr>
              <a:t>The first modern submarine was designed by an engineer who was born on the island of Ireland – but who was working in America at the time. What was his name? </a:t>
            </a:r>
            <a:endParaRPr lang="en-GB" sz="2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The Submarine</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a:srcRect/>
          <a:stretch/>
        </p:blipFill>
        <p:spPr>
          <a:xfrm>
            <a:off x="1218072" y="3202376"/>
            <a:ext cx="1911133" cy="2388917"/>
          </a:xfrm>
          <a:prstGeom prst="rect">
            <a:avLst/>
          </a:prstGeom>
        </p:spPr>
      </p:pic>
      <p:pic>
        <p:nvPicPr>
          <p:cNvPr id="9" name="Picture 8">
            <a:extLst>
              <a:ext uri="{FF2B5EF4-FFF2-40B4-BE49-F238E27FC236}">
                <a16:creationId xmlns:a16="http://schemas.microsoft.com/office/drawing/2014/main" id="{993AB0A3-A4C0-BC4A-AC9C-9997581F3FD0}"/>
              </a:ext>
            </a:extLst>
          </p:cNvPr>
          <p:cNvPicPr>
            <a:picLocks noChangeAspect="1"/>
          </p:cNvPicPr>
          <p:nvPr/>
        </p:nvPicPr>
        <p:blipFill>
          <a:blip r:embed="rId4"/>
          <a:srcRect/>
          <a:stretch/>
        </p:blipFill>
        <p:spPr>
          <a:xfrm>
            <a:off x="5254165" y="3369200"/>
            <a:ext cx="1731252" cy="2248229"/>
          </a:xfrm>
          <a:prstGeom prst="rect">
            <a:avLst/>
          </a:prstGeom>
        </p:spPr>
      </p:pic>
      <p:pic>
        <p:nvPicPr>
          <p:cNvPr id="10" name="Picture 9">
            <a:extLst>
              <a:ext uri="{FF2B5EF4-FFF2-40B4-BE49-F238E27FC236}">
                <a16:creationId xmlns:a16="http://schemas.microsoft.com/office/drawing/2014/main" id="{2673CF88-05A5-5747-85BA-C230D5C3BBE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19754" y="3296020"/>
            <a:ext cx="1841990" cy="2394588"/>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809233"/>
            <a:ext cx="389237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William Thompson</a:t>
            </a: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806712"/>
            <a:ext cx="389237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John Philip Holland</a:t>
            </a: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806712"/>
            <a:ext cx="3892378"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Alexander Graham Bell</a:t>
            </a:r>
          </a:p>
        </p:txBody>
      </p:sp>
    </p:spTree>
    <p:extLst>
      <p:ext uri="{BB962C8B-B14F-4D97-AF65-F5344CB8AC3E}">
        <p14:creationId xmlns:p14="http://schemas.microsoft.com/office/powerpoint/2010/main" val="1656505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3257180" y="1844201"/>
            <a:ext cx="7661987"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John Philip Holland</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was </a:t>
            </a:r>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born in County Clare – but emigrated to the USA when he was thirty two years old.</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He</a:t>
            </a:r>
            <a:r>
              <a:rPr kumimoji="0" lang="en-GB" sz="28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broke his arm soon after arriving – and used his time in hospital to work on his submarine designs</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5D381C96-4CBB-D648-982A-857BE4A29489}"/>
              </a:ext>
            </a:extLst>
          </p:cNvPr>
          <p:cNvSpPr/>
          <p:nvPr/>
        </p:nvSpPr>
        <p:spPr>
          <a:xfrm>
            <a:off x="1296896" y="317245"/>
            <a:ext cx="959820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67875"/>
                </a:solidFill>
                <a:latin typeface="Arial" panose="020B0604020202020204" pitchFamily="34" charset="0"/>
                <a:ea typeface="Calibri" panose="020F0502020204030204" pitchFamily="34" charset="0"/>
                <a:cs typeface="Arial" panose="020B0604020202020204" pitchFamily="34" charset="0"/>
              </a:rPr>
              <a:t>John Philip Holland</a:t>
            </a:r>
            <a:endParaRPr kumimoji="0" lang="en-GB" sz="6000" b="1" i="0" u="none" strike="noStrike" kern="1200" cap="none" spc="0" normalizeH="0" baseline="0" noProof="0" dirty="0">
              <a:ln>
                <a:noFill/>
              </a:ln>
              <a:solidFill>
                <a:srgbClr val="F67875"/>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48E60B61-7465-B74E-9B01-5A3A46EC91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85152" y="4104337"/>
            <a:ext cx="3556204" cy="2091379"/>
          </a:xfrm>
          <a:prstGeom prst="rect">
            <a:avLst/>
          </a:prstGeom>
        </p:spPr>
      </p:pic>
      <p:pic>
        <p:nvPicPr>
          <p:cNvPr id="9" name="Picture 8">
            <a:extLst>
              <a:ext uri="{FF2B5EF4-FFF2-40B4-BE49-F238E27FC236}">
                <a16:creationId xmlns:a16="http://schemas.microsoft.com/office/drawing/2014/main" id="{1DC6C4FF-45CA-3044-B6AD-67C6F37F57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55000" y="0"/>
            <a:ext cx="1710942" cy="1946090"/>
          </a:xfrm>
          <a:prstGeom prst="rect">
            <a:avLst/>
          </a:prstGeom>
        </p:spPr>
      </p:pic>
      <p:sp>
        <p:nvSpPr>
          <p:cNvPr id="2" name="TextBox 1">
            <a:extLst>
              <a:ext uri="{FF2B5EF4-FFF2-40B4-BE49-F238E27FC236}">
                <a16:creationId xmlns:a16="http://schemas.microsoft.com/office/drawing/2014/main" id="{9819B045-C409-404F-9606-7269184878AF}"/>
              </a:ext>
            </a:extLst>
          </p:cNvPr>
          <p:cNvSpPr txBox="1"/>
          <p:nvPr/>
        </p:nvSpPr>
        <p:spPr>
          <a:xfrm>
            <a:off x="1416956" y="4932693"/>
            <a:ext cx="567121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Just</a:t>
            </a:r>
            <a:r>
              <a:rPr kumimoji="0" lang="en-GB" sz="28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over </a:t>
            </a:r>
            <a:r>
              <a:rPr kumimoji="0" lang="en-GB" sz="28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120 years </a:t>
            </a:r>
            <a:r>
              <a:rPr lang="en-GB" sz="2800" b="1">
                <a:solidFill>
                  <a:prstClr val="black"/>
                </a:solidFill>
                <a:latin typeface="Arial" panose="020B0604020202020204" pitchFamily="34" charset="0"/>
                <a:ea typeface="Calibri" panose="020F0502020204030204" pitchFamily="34" charset="0"/>
                <a:cs typeface="Arial" panose="020B0604020202020204" pitchFamily="34" charset="0"/>
              </a:rPr>
              <a:t>ago</a:t>
            </a:r>
            <a:r>
              <a:rPr kumimoji="0" lang="en-GB" sz="28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8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USS Holland was launched as the American navy’s first submarine</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person, person, suit, black&#10;&#10;Description automatically generated">
            <a:extLst>
              <a:ext uri="{FF2B5EF4-FFF2-40B4-BE49-F238E27FC236}">
                <a16:creationId xmlns:a16="http://schemas.microsoft.com/office/drawing/2014/main" id="{6848AC08-7D2F-FB44-8CC1-FD777F43166A}"/>
              </a:ext>
            </a:extLst>
          </p:cNvPr>
          <p:cNvPicPr>
            <a:picLocks noChangeAspect="1"/>
          </p:cNvPicPr>
          <p:nvPr/>
        </p:nvPicPr>
        <p:blipFill>
          <a:blip r:embed="rId5"/>
          <a:stretch>
            <a:fillRect/>
          </a:stretch>
        </p:blipFill>
        <p:spPr>
          <a:xfrm>
            <a:off x="937951" y="1715582"/>
            <a:ext cx="1905000" cy="2730500"/>
          </a:xfrm>
          <a:prstGeom prst="rect">
            <a:avLst/>
          </a:prstGeom>
        </p:spPr>
      </p:pic>
    </p:spTree>
    <p:extLst>
      <p:ext uri="{BB962C8B-B14F-4D97-AF65-F5344CB8AC3E}">
        <p14:creationId xmlns:p14="http://schemas.microsoft.com/office/powerpoint/2010/main" val="761829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328573" y="1933013"/>
            <a:ext cx="4783895" cy="3108543"/>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William Thompson (who became Lord Kelvin) was born in Belfast. And his engineering saw the first underwater cable between the British isles and America, over </a:t>
            </a:r>
            <a:r>
              <a:rPr lang="en-GB" sz="2800" b="1" dirty="0">
                <a:latin typeface="Arial" panose="020B0604020202020204" pitchFamily="34" charset="0"/>
                <a:cs typeface="Arial" panose="020B0604020202020204" pitchFamily="34" charset="0"/>
              </a:rPr>
              <a:t>150 years ago</a:t>
            </a:r>
            <a:r>
              <a:rPr lang="en-GB" sz="2800" dirty="0">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340484"/>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William Thompson</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9" name="Picture 8">
            <a:extLst>
              <a:ext uri="{FF2B5EF4-FFF2-40B4-BE49-F238E27FC236}">
                <a16:creationId xmlns:a16="http://schemas.microsoft.com/office/drawing/2014/main" id="{0EDE734A-6F5B-D24B-8723-3B4D85BE1A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09963" y="2237399"/>
            <a:ext cx="3058442" cy="2383202"/>
          </a:xfrm>
          <a:prstGeom prst="rect">
            <a:avLst/>
          </a:prstGeom>
        </p:spPr>
      </p:pic>
      <p:pic>
        <p:nvPicPr>
          <p:cNvPr id="10" name="Picture 9">
            <a:extLst>
              <a:ext uri="{FF2B5EF4-FFF2-40B4-BE49-F238E27FC236}">
                <a16:creationId xmlns:a16="http://schemas.microsoft.com/office/drawing/2014/main" id="{CAA411EB-FF88-DE4F-A672-F42116865DAA}"/>
              </a:ext>
            </a:extLst>
          </p:cNvPr>
          <p:cNvPicPr>
            <a:picLocks noChangeAspect="1"/>
          </p:cNvPicPr>
          <p:nvPr/>
        </p:nvPicPr>
        <p:blipFill>
          <a:blip r:embed="rId4"/>
          <a:srcRect/>
          <a:stretch/>
        </p:blipFill>
        <p:spPr>
          <a:xfrm>
            <a:off x="9296191" y="2066056"/>
            <a:ext cx="2083062" cy="2554545"/>
          </a:xfrm>
          <a:prstGeom prst="rect">
            <a:avLst/>
          </a:prstGeom>
        </p:spPr>
      </p:pic>
      <p:sp>
        <p:nvSpPr>
          <p:cNvPr id="2" name="TextBox 1">
            <a:extLst>
              <a:ext uri="{FF2B5EF4-FFF2-40B4-BE49-F238E27FC236}">
                <a16:creationId xmlns:a16="http://schemas.microsoft.com/office/drawing/2014/main" id="{E6491122-2AEA-4548-9133-CB575BDE6C5C}"/>
              </a:ext>
            </a:extLst>
          </p:cNvPr>
          <p:cNvSpPr txBox="1"/>
          <p:nvPr/>
        </p:nvSpPr>
        <p:spPr>
          <a:xfrm>
            <a:off x="4728416" y="5238177"/>
            <a:ext cx="6882204"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But he actually worked from </a:t>
            </a:r>
            <a:r>
              <a:rPr lang="en-US" sz="2800" b="1" dirty="0">
                <a:latin typeface="Arial" panose="020B0604020202020204" pitchFamily="34" charset="0"/>
                <a:cs typeface="Arial" panose="020B0604020202020204" pitchFamily="34" charset="0"/>
              </a:rPr>
              <a:t>a ship </a:t>
            </a:r>
            <a:r>
              <a:rPr lang="en-US" sz="2800" dirty="0">
                <a:latin typeface="Arial" panose="020B0604020202020204" pitchFamily="34" charset="0"/>
                <a:cs typeface="Arial" panose="020B0604020202020204" pitchFamily="34" charset="0"/>
              </a:rPr>
              <a:t>to do this – the SS Great Eastern!</a:t>
            </a:r>
          </a:p>
        </p:txBody>
      </p:sp>
    </p:spTree>
    <p:extLst>
      <p:ext uri="{BB962C8B-B14F-4D97-AF65-F5344CB8AC3E}">
        <p14:creationId xmlns:p14="http://schemas.microsoft.com/office/powerpoint/2010/main" val="9689818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5655604" y="1881566"/>
            <a:ext cx="5420810" cy="1815882"/>
          </a:xfrm>
          <a:prstGeom prst="rect">
            <a:avLst/>
          </a:prstGeom>
        </p:spPr>
        <p:txBody>
          <a:bodyPr wrap="square">
            <a:spAutoFit/>
          </a:bodyPr>
          <a:lstStyle/>
          <a:p>
            <a:pPr>
              <a:spcAft>
                <a:spcPts val="0"/>
              </a:spcAft>
            </a:pPr>
            <a:r>
              <a:rPr lang="en-GB" sz="2800" dirty="0">
                <a:latin typeface="Arial" panose="020B0604020202020204" pitchFamily="34" charset="0"/>
                <a:ea typeface="Calibri" panose="020F0502020204030204" pitchFamily="34" charset="0"/>
                <a:cs typeface="Arial" panose="020B0604020202020204" pitchFamily="34" charset="0"/>
              </a:rPr>
              <a:t>The engineer Alexander Graham Bell </a:t>
            </a:r>
            <a:r>
              <a:rPr lang="en-GB" sz="2800" b="1" dirty="0">
                <a:latin typeface="Arial" panose="020B0604020202020204" pitchFamily="34" charset="0"/>
                <a:ea typeface="Calibri" panose="020F0502020204030204" pitchFamily="34" charset="0"/>
                <a:cs typeface="Arial" panose="020B0604020202020204" pitchFamily="34" charset="0"/>
              </a:rPr>
              <a:t>was</a:t>
            </a:r>
            <a:r>
              <a:rPr lang="en-GB" sz="2800" dirty="0">
                <a:latin typeface="Arial" panose="020B0604020202020204" pitchFamily="34" charset="0"/>
                <a:ea typeface="Calibri" panose="020F0502020204030204" pitchFamily="34" charset="0"/>
                <a:cs typeface="Arial" panose="020B0604020202020204" pitchFamily="34" charset="0"/>
              </a:rPr>
              <a:t> working in America when he invented the telephone, about </a:t>
            </a:r>
            <a:r>
              <a:rPr lang="en-GB" sz="2800" b="1" dirty="0">
                <a:latin typeface="Arial" panose="020B0604020202020204" pitchFamily="34" charset="0"/>
                <a:ea typeface="Calibri" panose="020F0502020204030204" pitchFamily="34" charset="0"/>
                <a:cs typeface="Arial" panose="020B0604020202020204" pitchFamily="34" charset="0"/>
              </a:rPr>
              <a:t>160 years ago</a:t>
            </a:r>
            <a:r>
              <a:rPr lang="en-GB" sz="2800" dirty="0">
                <a:latin typeface="Arial" panose="020B0604020202020204" pitchFamily="34" charset="0"/>
                <a:ea typeface="Calibri" panose="020F050202020403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5D381C96-4CBB-D648-982A-857BE4A29489}"/>
              </a:ext>
            </a:extLst>
          </p:cNvPr>
          <p:cNvSpPr/>
          <p:nvPr/>
        </p:nvSpPr>
        <p:spPr>
          <a:xfrm>
            <a:off x="1296896" y="370741"/>
            <a:ext cx="9598207" cy="1015663"/>
          </a:xfrm>
          <a:prstGeom prst="rect">
            <a:avLst/>
          </a:prstGeom>
        </p:spPr>
        <p:txBody>
          <a:bodyPr wrap="square">
            <a:spAutoFit/>
          </a:bodyPr>
          <a:lstStyle/>
          <a:p>
            <a:pPr algn="ctr">
              <a:spcAft>
                <a:spcPts val="0"/>
              </a:spcAft>
            </a:pPr>
            <a:r>
              <a:rPr lang="en-GB" sz="6000" b="1" dirty="0">
                <a:solidFill>
                  <a:srgbClr val="F67875"/>
                </a:solidFill>
                <a:latin typeface="Arial" panose="020B0604020202020204" pitchFamily="34" charset="0"/>
                <a:ea typeface="Calibri" panose="020F0502020204030204" pitchFamily="34" charset="0"/>
                <a:cs typeface="Arial" panose="020B0604020202020204" pitchFamily="34" charset="0"/>
              </a:rPr>
              <a:t>Alexander Graham Bell</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48E60B61-7465-B74E-9B01-5A3A46EC91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1332" y="1796299"/>
            <a:ext cx="3556204" cy="2371426"/>
          </a:xfrm>
          <a:prstGeom prst="rect">
            <a:avLst/>
          </a:prstGeom>
        </p:spPr>
      </p:pic>
      <p:sp>
        <p:nvSpPr>
          <p:cNvPr id="2" name="TextBox 1">
            <a:extLst>
              <a:ext uri="{FF2B5EF4-FFF2-40B4-BE49-F238E27FC236}">
                <a16:creationId xmlns:a16="http://schemas.microsoft.com/office/drawing/2014/main" id="{9819B045-C409-404F-9606-7269184878AF}"/>
              </a:ext>
            </a:extLst>
          </p:cNvPr>
          <p:cNvSpPr txBox="1"/>
          <p:nvPr/>
        </p:nvSpPr>
        <p:spPr>
          <a:xfrm>
            <a:off x="1341332" y="4887384"/>
            <a:ext cx="4729108" cy="1384995"/>
          </a:xfrm>
          <a:prstGeom prst="rect">
            <a:avLst/>
          </a:prstGeom>
          <a:noFill/>
        </p:spPr>
        <p:txBody>
          <a:bodyPr wrap="square" rtlCol="0">
            <a:spAutoFit/>
          </a:bodyPr>
          <a:lstStyle/>
          <a:p>
            <a:r>
              <a:rPr lang="en-GB" sz="2800" dirty="0">
                <a:latin typeface="Arial" panose="020B0604020202020204" pitchFamily="34" charset="0"/>
                <a:ea typeface="Calibri" panose="020F0502020204030204" pitchFamily="34" charset="0"/>
                <a:cs typeface="Arial" panose="020B0604020202020204" pitchFamily="34" charset="0"/>
              </a:rPr>
              <a:t>But he was born in Scotland – not Ireland!</a:t>
            </a:r>
          </a:p>
          <a:p>
            <a:endParaRPr lang="en-US" sz="2800" dirty="0"/>
          </a:p>
        </p:txBody>
      </p:sp>
      <p:pic>
        <p:nvPicPr>
          <p:cNvPr id="12" name="Picture 11">
            <a:extLst>
              <a:ext uri="{FF2B5EF4-FFF2-40B4-BE49-F238E27FC236}">
                <a16:creationId xmlns:a16="http://schemas.microsoft.com/office/drawing/2014/main" id="{2189A794-F10E-494D-99D5-A288A81A5C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72908" y="4167725"/>
            <a:ext cx="3597167" cy="2248229"/>
          </a:xfrm>
          <a:prstGeom prst="rect">
            <a:avLst/>
          </a:prstGeom>
        </p:spPr>
      </p:pic>
    </p:spTree>
    <p:extLst>
      <p:ext uri="{BB962C8B-B14F-4D97-AF65-F5344CB8AC3E}">
        <p14:creationId xmlns:p14="http://schemas.microsoft.com/office/powerpoint/2010/main" val="35993997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930656" y="1400529"/>
            <a:ext cx="5927863" cy="1107996"/>
          </a:xfrm>
          <a:prstGeom prst="rect">
            <a:avLst/>
          </a:prstGeom>
        </p:spPr>
        <p:txBody>
          <a:bodyPr wrap="square">
            <a:spAutoFit/>
          </a:bodyPr>
          <a:lstStyle/>
          <a:p>
            <a:pPr algn="ctr">
              <a:spcAft>
                <a:spcPts val="0"/>
              </a:spcAft>
            </a:pPr>
            <a:r>
              <a:rPr lang="en-GB" sz="6600" b="1" dirty="0">
                <a:solidFill>
                  <a:srgbClr val="FFF138"/>
                </a:solidFill>
                <a:latin typeface="Arial" panose="020B0604020202020204" pitchFamily="34" charset="0"/>
                <a:ea typeface="Calibri" panose="020F0502020204030204" pitchFamily="34" charset="0"/>
                <a:cs typeface="Arial" panose="020B0604020202020204" pitchFamily="34" charset="0"/>
              </a:rPr>
              <a:t>Engineering 6</a:t>
            </a:r>
          </a:p>
        </p:txBody>
      </p:sp>
    </p:spTree>
    <p:extLst>
      <p:ext uri="{BB962C8B-B14F-4D97-AF65-F5344CB8AC3E}">
        <p14:creationId xmlns:p14="http://schemas.microsoft.com/office/powerpoint/2010/main" val="4080617557"/>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C01E6-96A4-CA43-9E54-2548D3C30FC8}"/>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Key Engineering #6</a:t>
            </a:r>
          </a:p>
        </p:txBody>
      </p:sp>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3184443" y="5746367"/>
            <a:ext cx="5823104"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Sustainable Energy</a:t>
            </a:r>
          </a:p>
        </p:txBody>
      </p:sp>
      <p:pic>
        <p:nvPicPr>
          <p:cNvPr id="3" name="Picture 2">
            <a:extLst>
              <a:ext uri="{FF2B5EF4-FFF2-40B4-BE49-F238E27FC236}">
                <a16:creationId xmlns:a16="http://schemas.microsoft.com/office/drawing/2014/main" id="{F34BC452-9E8D-DB4E-A9D6-17D30F6767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76749" y="1918501"/>
            <a:ext cx="3438492" cy="3438492"/>
          </a:xfrm>
          <a:prstGeom prst="rect">
            <a:avLst/>
          </a:prstGeom>
        </p:spPr>
      </p:pic>
    </p:spTree>
    <p:extLst>
      <p:ext uri="{BB962C8B-B14F-4D97-AF65-F5344CB8AC3E}">
        <p14:creationId xmlns:p14="http://schemas.microsoft.com/office/powerpoint/2010/main" val="2430740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841760" y="1412382"/>
            <a:ext cx="8508472" cy="1384995"/>
          </a:xfrm>
          <a:prstGeom prst="rect">
            <a:avLst/>
          </a:prstGeom>
        </p:spPr>
        <p:txBody>
          <a:bodyPr wrap="square">
            <a:spAutoFit/>
          </a:bodyPr>
          <a:lstStyle/>
          <a:p>
            <a:pPr algn="ctr">
              <a:spcAft>
                <a:spcPts val="0"/>
              </a:spcAft>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Engineers are playing a vital role in the development of sustainable energy. Which of these now provides nearly 25% of Ireland’s energy?</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35379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Sustainable Energy</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8985" y="3267262"/>
            <a:ext cx="3549308" cy="2189000"/>
          </a:xfrm>
          <a:prstGeom prst="rect">
            <a:avLst/>
          </a:prstGeom>
        </p:spPr>
      </p:pic>
      <p:pic>
        <p:nvPicPr>
          <p:cNvPr id="10" name="Picture 9">
            <a:extLst>
              <a:ext uri="{FF2B5EF4-FFF2-40B4-BE49-F238E27FC236}">
                <a16:creationId xmlns:a16="http://schemas.microsoft.com/office/drawing/2014/main" id="{2673CF88-05A5-5747-85BA-C230D5C3BBEF}"/>
              </a:ext>
            </a:extLst>
          </p:cNvPr>
          <p:cNvPicPr>
            <a:picLocks noChangeAspect="1"/>
          </p:cNvPicPr>
          <p:nvPr/>
        </p:nvPicPr>
        <p:blipFill>
          <a:blip r:embed="rId4"/>
          <a:srcRect/>
          <a:stretch/>
        </p:blipFill>
        <p:spPr>
          <a:xfrm>
            <a:off x="8676844" y="3177967"/>
            <a:ext cx="2416272" cy="2367465"/>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768432"/>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Tidal Energy</a:t>
            </a: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765911"/>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Solar Energy</a:t>
            </a: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765911"/>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Wind Energy</a:t>
            </a:r>
          </a:p>
        </p:txBody>
      </p:sp>
      <p:pic>
        <p:nvPicPr>
          <p:cNvPr id="11" name="Picture 10" descr="Solar panels on a roof&#10;&#10;Description automatically generated">
            <a:extLst>
              <a:ext uri="{FF2B5EF4-FFF2-40B4-BE49-F238E27FC236}">
                <a16:creationId xmlns:a16="http://schemas.microsoft.com/office/drawing/2014/main" id="{B85F0C64-76AC-2746-99E3-6859AB9627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818" y="3186366"/>
            <a:ext cx="3111500" cy="2367465"/>
          </a:xfrm>
          <a:prstGeom prst="rect">
            <a:avLst/>
          </a:prstGeom>
        </p:spPr>
      </p:pic>
    </p:spTree>
    <p:extLst>
      <p:ext uri="{BB962C8B-B14F-4D97-AF65-F5344CB8AC3E}">
        <p14:creationId xmlns:p14="http://schemas.microsoft.com/office/powerpoint/2010/main" val="24510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3772772" y="1736453"/>
            <a:ext cx="6569406" cy="1938992"/>
          </a:xfrm>
          <a:prstGeom prst="rect">
            <a:avLst/>
          </a:prstGeom>
        </p:spPr>
        <p:txBody>
          <a:bodyPr wrap="square">
            <a:spAutoFit/>
          </a:bodyPr>
          <a:lstStyle/>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Engineering gobbles energy up – but it’s now beginning to pay that energy back and help us all move towards a more sustainable future. In Ireland, wind power already makes up nearly a quarter of all the energy that’s used!</a:t>
            </a:r>
          </a:p>
        </p:txBody>
      </p:sp>
      <p:sp>
        <p:nvSpPr>
          <p:cNvPr id="7" name="Rectangle 6">
            <a:extLst>
              <a:ext uri="{FF2B5EF4-FFF2-40B4-BE49-F238E27FC236}">
                <a16:creationId xmlns:a16="http://schemas.microsoft.com/office/drawing/2014/main" id="{5D381C96-4CBB-D648-982A-857BE4A29489}"/>
              </a:ext>
            </a:extLst>
          </p:cNvPr>
          <p:cNvSpPr/>
          <p:nvPr/>
        </p:nvSpPr>
        <p:spPr>
          <a:xfrm>
            <a:off x="1139206" y="336667"/>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Wind Energy</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BC8F4313-AFAC-A240-8206-2A73DC7B0D9B}"/>
              </a:ext>
            </a:extLst>
          </p:cNvPr>
          <p:cNvPicPr>
            <a:picLocks noChangeAspect="1"/>
          </p:cNvPicPr>
          <p:nvPr/>
        </p:nvPicPr>
        <p:blipFill>
          <a:blip r:embed="rId3"/>
          <a:srcRect/>
          <a:stretch/>
        </p:blipFill>
        <p:spPr>
          <a:xfrm>
            <a:off x="1441838" y="1535200"/>
            <a:ext cx="1908794" cy="2548340"/>
          </a:xfrm>
          <a:prstGeom prst="rect">
            <a:avLst/>
          </a:prstGeom>
        </p:spPr>
      </p:pic>
      <p:pic>
        <p:nvPicPr>
          <p:cNvPr id="9" name="Picture 8">
            <a:extLst>
              <a:ext uri="{FF2B5EF4-FFF2-40B4-BE49-F238E27FC236}">
                <a16:creationId xmlns:a16="http://schemas.microsoft.com/office/drawing/2014/main" id="{6F0C7D2B-D05B-6541-873B-DEC73CB245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55000" y="0"/>
            <a:ext cx="1710942" cy="1946090"/>
          </a:xfrm>
          <a:prstGeom prst="rect">
            <a:avLst/>
          </a:prstGeom>
        </p:spPr>
      </p:pic>
      <p:sp>
        <p:nvSpPr>
          <p:cNvPr id="2" name="TextBox 1">
            <a:extLst>
              <a:ext uri="{FF2B5EF4-FFF2-40B4-BE49-F238E27FC236}">
                <a16:creationId xmlns:a16="http://schemas.microsoft.com/office/drawing/2014/main" id="{F0EF5FB9-19AA-FF4B-AD10-B69E8E4E11BE}"/>
              </a:ext>
            </a:extLst>
          </p:cNvPr>
          <p:cNvSpPr txBox="1"/>
          <p:nvPr/>
        </p:nvSpPr>
        <p:spPr>
          <a:xfrm>
            <a:off x="1516654" y="4375330"/>
            <a:ext cx="5410066" cy="1938992"/>
          </a:xfrm>
          <a:prstGeom prst="rect">
            <a:avLst/>
          </a:prstGeom>
          <a:noFill/>
        </p:spPr>
        <p:txBody>
          <a:bodyPr wrap="square" rtlCol="0">
            <a:spAutoFit/>
          </a:bodyPr>
          <a:lstStyle/>
          <a:p>
            <a:r>
              <a:rPr lang="en-GB" sz="2400" dirty="0">
                <a:latin typeface="Arial" panose="020B0604020202020204" pitchFamily="34" charset="0"/>
                <a:ea typeface="Calibri" panose="020F0502020204030204" pitchFamily="34" charset="0"/>
                <a:cs typeface="Arial" panose="020B0604020202020204" pitchFamily="34" charset="0"/>
              </a:rPr>
              <a:t>That proportion will only get bigger. There are plans to turn Arklow Bank, off Wicklow, into Ireland’s biggest wind farm yet – producing enough power for nearly half a million homes!</a:t>
            </a:r>
          </a:p>
        </p:txBody>
      </p:sp>
      <p:pic>
        <p:nvPicPr>
          <p:cNvPr id="11" name="Picture 10">
            <a:extLst>
              <a:ext uri="{FF2B5EF4-FFF2-40B4-BE49-F238E27FC236}">
                <a16:creationId xmlns:a16="http://schemas.microsoft.com/office/drawing/2014/main" id="{54949D11-A6D2-214B-AFA9-AC55722E329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254240" y="3969117"/>
            <a:ext cx="3877753" cy="2584852"/>
          </a:xfrm>
          <a:prstGeom prst="rect">
            <a:avLst/>
          </a:prstGeom>
        </p:spPr>
      </p:pic>
    </p:spTree>
    <p:extLst>
      <p:ext uri="{BB962C8B-B14F-4D97-AF65-F5344CB8AC3E}">
        <p14:creationId xmlns:p14="http://schemas.microsoft.com/office/powerpoint/2010/main" val="4892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359909" y="2216898"/>
            <a:ext cx="5028877" cy="3108543"/>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Ireland’s climate means that solar power is never likely to provide huge amounts of energy. But engineers are dong what they can – and solar energy now provides 5% of the country’s needs!</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Solar Energy</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519B04BA-13D0-CB47-9520-9D8337EACC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66119" y="2019049"/>
            <a:ext cx="4665974" cy="3504242"/>
          </a:xfrm>
          <a:prstGeom prst="rect">
            <a:avLst/>
          </a:prstGeom>
        </p:spPr>
      </p:pic>
    </p:spTree>
    <p:extLst>
      <p:ext uri="{BB962C8B-B14F-4D97-AF65-F5344CB8AC3E}">
        <p14:creationId xmlns:p14="http://schemas.microsoft.com/office/powerpoint/2010/main" val="8118155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3937D-B939-3049-AEE7-F8A582EAD5FF}"/>
              </a:ext>
            </a:extLst>
          </p:cNvPr>
          <p:cNvSpPr/>
          <p:nvPr/>
        </p:nvSpPr>
        <p:spPr>
          <a:xfrm>
            <a:off x="1" y="-1"/>
            <a:ext cx="3052118" cy="6858001"/>
          </a:xfrm>
          <a:prstGeom prst="rect">
            <a:avLst/>
          </a:prstGeom>
          <a:solidFill>
            <a:srgbClr val="F67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96DEB3-D43E-974D-906D-8D3D02DF7AC7}"/>
              </a:ext>
            </a:extLst>
          </p:cNvPr>
          <p:cNvSpPr/>
          <p:nvPr/>
        </p:nvSpPr>
        <p:spPr>
          <a:xfrm>
            <a:off x="3052119" y="-2"/>
            <a:ext cx="3043882" cy="6858001"/>
          </a:xfrm>
          <a:prstGeom prst="rect">
            <a:avLst/>
          </a:prstGeom>
          <a:solidFill>
            <a:srgbClr val="BEE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D8C701-B105-C04B-8B84-3C8041E566F1}"/>
              </a:ext>
            </a:extLst>
          </p:cNvPr>
          <p:cNvSpPr/>
          <p:nvPr/>
        </p:nvSpPr>
        <p:spPr>
          <a:xfrm>
            <a:off x="6096001" y="1"/>
            <a:ext cx="3040720" cy="6858001"/>
          </a:xfrm>
          <a:prstGeom prst="rect">
            <a:avLst/>
          </a:prstGeom>
          <a:solidFill>
            <a:srgbClr val="4A9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F70BFA-B8E9-5B45-8D04-2AC5EF000E03}"/>
              </a:ext>
            </a:extLst>
          </p:cNvPr>
          <p:cNvSpPr/>
          <p:nvPr/>
        </p:nvSpPr>
        <p:spPr>
          <a:xfrm>
            <a:off x="9131674" y="0"/>
            <a:ext cx="3064156" cy="6858001"/>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F4D63703-FE11-0741-A1E2-FA98014F87B0}"/>
              </a:ext>
            </a:extLst>
          </p:cNvPr>
          <p:cNvGrpSpPr/>
          <p:nvPr/>
        </p:nvGrpSpPr>
        <p:grpSpPr>
          <a:xfrm>
            <a:off x="3053132" y="0"/>
            <a:ext cx="3046810" cy="6858005"/>
            <a:chOff x="3054412" y="-5"/>
            <a:chExt cx="3046810" cy="6858005"/>
          </a:xfrm>
        </p:grpSpPr>
        <p:pic>
          <p:nvPicPr>
            <p:cNvPr id="9" name="Picture 8">
              <a:extLst>
                <a:ext uri="{FF2B5EF4-FFF2-40B4-BE49-F238E27FC236}">
                  <a16:creationId xmlns:a16="http://schemas.microsoft.com/office/drawing/2014/main" id="{C5119C26-1F2D-2141-88FF-4E04A5BF368E}"/>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3054905" y="-5"/>
              <a:ext cx="3046317" cy="2286000"/>
            </a:xfrm>
            <a:prstGeom prst="rect">
              <a:avLst/>
            </a:prstGeom>
          </p:spPr>
        </p:pic>
        <p:pic>
          <p:nvPicPr>
            <p:cNvPr id="11" name="Picture 10">
              <a:extLst>
                <a:ext uri="{FF2B5EF4-FFF2-40B4-BE49-F238E27FC236}">
                  <a16:creationId xmlns:a16="http://schemas.microsoft.com/office/drawing/2014/main" id="{4ED4A4AB-5C8E-8D43-AC64-482E0A6C151A}"/>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3054412" y="2287561"/>
              <a:ext cx="3041588" cy="2358686"/>
            </a:xfrm>
            <a:prstGeom prst="rect">
              <a:avLst/>
            </a:prstGeom>
          </p:spPr>
        </p:pic>
        <p:pic>
          <p:nvPicPr>
            <p:cNvPr id="13" name="Picture 12">
              <a:extLst>
                <a:ext uri="{FF2B5EF4-FFF2-40B4-BE49-F238E27FC236}">
                  <a16:creationId xmlns:a16="http://schemas.microsoft.com/office/drawing/2014/main" id="{4976100C-09CA-1149-94B3-FDC408C92604}"/>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t="-71"/>
            <a:stretch/>
          </p:blipFill>
          <p:spPr>
            <a:xfrm>
              <a:off x="3054906" y="4646248"/>
              <a:ext cx="3040602" cy="2211752"/>
            </a:xfrm>
            <a:prstGeom prst="rect">
              <a:avLst/>
            </a:prstGeom>
          </p:spPr>
        </p:pic>
      </p:grpSp>
      <p:grpSp>
        <p:nvGrpSpPr>
          <p:cNvPr id="2" name="Group 1">
            <a:extLst>
              <a:ext uri="{FF2B5EF4-FFF2-40B4-BE49-F238E27FC236}">
                <a16:creationId xmlns:a16="http://schemas.microsoft.com/office/drawing/2014/main" id="{ABE89509-8142-8F41-B45C-7F3F79F615CB}"/>
              </a:ext>
            </a:extLst>
          </p:cNvPr>
          <p:cNvGrpSpPr/>
          <p:nvPr/>
        </p:nvGrpSpPr>
        <p:grpSpPr>
          <a:xfrm>
            <a:off x="9137733" y="-1353"/>
            <a:ext cx="3054267" cy="6869589"/>
            <a:chOff x="9137733" y="-1353"/>
            <a:chExt cx="3054267" cy="6869589"/>
          </a:xfrm>
        </p:grpSpPr>
        <p:pic>
          <p:nvPicPr>
            <p:cNvPr id="25" name="Picture 24">
              <a:extLst>
                <a:ext uri="{FF2B5EF4-FFF2-40B4-BE49-F238E27FC236}">
                  <a16:creationId xmlns:a16="http://schemas.microsoft.com/office/drawing/2014/main" id="{C854ECCD-60E0-E94F-825D-9040B1D16524}"/>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9141455" y="4822444"/>
              <a:ext cx="3050545" cy="2045792"/>
            </a:xfrm>
            <a:prstGeom prst="rect">
              <a:avLst/>
            </a:prstGeom>
          </p:spPr>
        </p:pic>
        <p:pic>
          <p:nvPicPr>
            <p:cNvPr id="27" name="Picture 26">
              <a:extLst>
                <a:ext uri="{FF2B5EF4-FFF2-40B4-BE49-F238E27FC236}">
                  <a16:creationId xmlns:a16="http://schemas.microsoft.com/office/drawing/2014/main" id="{A7809863-CE9E-6B44-B9A5-B2094D361156}"/>
                </a:ext>
              </a:extLst>
            </p:cNvPr>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t="-28"/>
            <a:stretch/>
          </p:blipFill>
          <p:spPr>
            <a:xfrm>
              <a:off x="9137734" y="-1353"/>
              <a:ext cx="3041360" cy="2799870"/>
            </a:xfrm>
            <a:prstGeom prst="rect">
              <a:avLst/>
            </a:prstGeom>
            <a:ln>
              <a:noFill/>
            </a:ln>
          </p:spPr>
        </p:pic>
        <p:pic>
          <p:nvPicPr>
            <p:cNvPr id="29" name="Picture 28">
              <a:extLst>
                <a:ext uri="{FF2B5EF4-FFF2-40B4-BE49-F238E27FC236}">
                  <a16:creationId xmlns:a16="http://schemas.microsoft.com/office/drawing/2014/main" id="{5FD1814F-76FC-9747-8B84-C7541077E6DF}"/>
                </a:ext>
              </a:extLst>
            </p:cNvPr>
            <p:cNvPicPr>
              <a:picLocks noChangeAspect="1"/>
            </p:cNvPicPr>
            <p:nvPr/>
          </p:nvPicPr>
          <p:blipFill rotWithShape="1">
            <a:blip r:embed="rId7" cstate="screen">
              <a:alphaModFix amt="50000"/>
              <a:extLst>
                <a:ext uri="{28A0092B-C50C-407E-A947-70E740481C1C}">
                  <a14:useLocalDpi xmlns:a14="http://schemas.microsoft.com/office/drawing/2010/main"/>
                </a:ext>
              </a:extLst>
            </a:blip>
            <a:srcRect l="-1"/>
            <a:stretch/>
          </p:blipFill>
          <p:spPr>
            <a:xfrm>
              <a:off x="9137733" y="2794939"/>
              <a:ext cx="3040868" cy="2027503"/>
            </a:xfrm>
            <a:prstGeom prst="rect">
              <a:avLst/>
            </a:prstGeom>
          </p:spPr>
        </p:pic>
      </p:grpSp>
      <p:grpSp>
        <p:nvGrpSpPr>
          <p:cNvPr id="3" name="Group 2">
            <a:extLst>
              <a:ext uri="{FF2B5EF4-FFF2-40B4-BE49-F238E27FC236}">
                <a16:creationId xmlns:a16="http://schemas.microsoft.com/office/drawing/2014/main" id="{09D60760-7C3E-D94D-9CBB-56E48A2C0FD7}"/>
              </a:ext>
            </a:extLst>
          </p:cNvPr>
          <p:cNvGrpSpPr/>
          <p:nvPr/>
        </p:nvGrpSpPr>
        <p:grpSpPr>
          <a:xfrm>
            <a:off x="6091072" y="0"/>
            <a:ext cx="3049103" cy="6858000"/>
            <a:chOff x="6091072" y="0"/>
            <a:chExt cx="3049103" cy="6858000"/>
          </a:xfrm>
        </p:grpSpPr>
        <p:pic>
          <p:nvPicPr>
            <p:cNvPr id="31" name="Picture 30">
              <a:extLst>
                <a:ext uri="{FF2B5EF4-FFF2-40B4-BE49-F238E27FC236}">
                  <a16:creationId xmlns:a16="http://schemas.microsoft.com/office/drawing/2014/main" id="{1E8E662A-EF46-B942-8148-B03EB8BD9FD7}"/>
                </a:ext>
              </a:extLst>
            </p:cNvPr>
            <p:cNvPicPr>
              <a:picLocks noChangeAspect="1"/>
            </p:cNvPicPr>
            <p:nvPr/>
          </p:nvPicPr>
          <p:blipFill rotWithShape="1">
            <a:blip r:embed="rId8" cstate="screen">
              <a:alphaModFix amt="50000"/>
              <a:extLst>
                <a:ext uri="{28A0092B-C50C-407E-A947-70E740481C1C}">
                  <a14:useLocalDpi xmlns:a14="http://schemas.microsoft.com/office/drawing/2010/main"/>
                </a:ext>
              </a:extLst>
            </a:blip>
            <a:srcRect/>
            <a:stretch/>
          </p:blipFill>
          <p:spPr>
            <a:xfrm>
              <a:off x="6099668" y="2045060"/>
              <a:ext cx="3037719" cy="2476683"/>
            </a:xfrm>
            <a:prstGeom prst="rect">
              <a:avLst/>
            </a:prstGeom>
          </p:spPr>
        </p:pic>
        <p:pic>
          <p:nvPicPr>
            <p:cNvPr id="35" name="Picture 34">
              <a:extLst>
                <a:ext uri="{FF2B5EF4-FFF2-40B4-BE49-F238E27FC236}">
                  <a16:creationId xmlns:a16="http://schemas.microsoft.com/office/drawing/2014/main" id="{5C4EF997-A1D6-BB4C-ADFF-CA6038452828}"/>
                </a:ext>
              </a:extLst>
            </p:cNvPr>
            <p:cNvPicPr>
              <a:picLocks noChangeAspect="1"/>
            </p:cNvPicPr>
            <p:nvPr/>
          </p:nvPicPr>
          <p:blipFill rotWithShape="1">
            <a:blip r:embed="rId9" cstate="screen">
              <a:alphaModFix amt="50000"/>
              <a:extLst>
                <a:ext uri="{28A0092B-C50C-407E-A947-70E740481C1C}">
                  <a14:useLocalDpi xmlns:a14="http://schemas.microsoft.com/office/drawing/2010/main"/>
                </a:ext>
              </a:extLst>
            </a:blip>
            <a:srcRect/>
            <a:stretch/>
          </p:blipFill>
          <p:spPr>
            <a:xfrm>
              <a:off x="6094227" y="0"/>
              <a:ext cx="3040071" cy="2043707"/>
            </a:xfrm>
            <a:prstGeom prst="rect">
              <a:avLst/>
            </a:prstGeom>
          </p:spPr>
        </p:pic>
        <p:pic>
          <p:nvPicPr>
            <p:cNvPr id="37" name="Picture 36">
              <a:extLst>
                <a:ext uri="{FF2B5EF4-FFF2-40B4-BE49-F238E27FC236}">
                  <a16:creationId xmlns:a16="http://schemas.microsoft.com/office/drawing/2014/main" id="{C7AA5A18-59DA-EC4A-847C-083DCC424B85}"/>
                </a:ext>
              </a:extLst>
            </p:cNvPr>
            <p:cNvPicPr>
              <a:picLocks noChangeAspect="1"/>
            </p:cNvPicPr>
            <p:nvPr/>
          </p:nvPicPr>
          <p:blipFill rotWithShape="1">
            <a:blip r:embed="rId10" cstate="screen">
              <a:alphaModFix amt="50000"/>
              <a:extLst>
                <a:ext uri="{28A0092B-C50C-407E-A947-70E740481C1C}">
                  <a14:useLocalDpi xmlns:a14="http://schemas.microsoft.com/office/drawing/2010/main"/>
                </a:ext>
              </a:extLst>
            </a:blip>
            <a:srcRect/>
            <a:stretch/>
          </p:blipFill>
          <p:spPr>
            <a:xfrm>
              <a:off x="6091072" y="4523096"/>
              <a:ext cx="3049103" cy="2334904"/>
            </a:xfrm>
            <a:prstGeom prst="rect">
              <a:avLst/>
            </a:prstGeom>
          </p:spPr>
        </p:pic>
      </p:grpSp>
      <p:grpSp>
        <p:nvGrpSpPr>
          <p:cNvPr id="8" name="Group 7">
            <a:extLst>
              <a:ext uri="{FF2B5EF4-FFF2-40B4-BE49-F238E27FC236}">
                <a16:creationId xmlns:a16="http://schemas.microsoft.com/office/drawing/2014/main" id="{603081C5-551D-2D4B-A0DD-CAF88AD91BC4}"/>
              </a:ext>
            </a:extLst>
          </p:cNvPr>
          <p:cNvGrpSpPr/>
          <p:nvPr/>
        </p:nvGrpSpPr>
        <p:grpSpPr>
          <a:xfrm>
            <a:off x="-6990" y="1"/>
            <a:ext cx="3066418" cy="6868235"/>
            <a:chOff x="-6990" y="1"/>
            <a:chExt cx="3066418" cy="6868235"/>
          </a:xfrm>
        </p:grpSpPr>
        <p:pic>
          <p:nvPicPr>
            <p:cNvPr id="18" name="Picture 17">
              <a:extLst>
                <a:ext uri="{FF2B5EF4-FFF2-40B4-BE49-F238E27FC236}">
                  <a16:creationId xmlns:a16="http://schemas.microsoft.com/office/drawing/2014/main" id="{0D0D21A0-DC86-BF43-BCA0-45D09FAACAF6}"/>
                </a:ext>
              </a:extLst>
            </p:cNvPr>
            <p:cNvPicPr>
              <a:picLocks noChangeAspect="1"/>
            </p:cNvPicPr>
            <p:nvPr/>
          </p:nvPicPr>
          <p:blipFill rotWithShape="1">
            <a:blip r:embed="rId11" cstate="screen">
              <a:alphaModFix amt="50000"/>
              <a:extLst>
                <a:ext uri="{28A0092B-C50C-407E-A947-70E740481C1C}">
                  <a14:useLocalDpi xmlns:a14="http://schemas.microsoft.com/office/drawing/2010/main"/>
                </a:ext>
              </a:extLst>
            </a:blip>
            <a:srcRect/>
            <a:stretch/>
          </p:blipFill>
          <p:spPr>
            <a:xfrm>
              <a:off x="-6990" y="4509551"/>
              <a:ext cx="3055001" cy="2358685"/>
            </a:xfrm>
            <a:prstGeom prst="rect">
              <a:avLst/>
            </a:prstGeom>
          </p:spPr>
        </p:pic>
        <p:pic>
          <p:nvPicPr>
            <p:cNvPr id="20" name="Picture 19">
              <a:extLst>
                <a:ext uri="{FF2B5EF4-FFF2-40B4-BE49-F238E27FC236}">
                  <a16:creationId xmlns:a16="http://schemas.microsoft.com/office/drawing/2014/main" id="{AECC38FA-BA62-5A41-B1AC-0997B4A78423}"/>
                </a:ext>
              </a:extLst>
            </p:cNvPr>
            <p:cNvPicPr>
              <a:picLocks noChangeAspect="1"/>
            </p:cNvPicPr>
            <p:nvPr/>
          </p:nvPicPr>
          <p:blipFill>
            <a:blip r:embed="rId12" cstate="screen">
              <a:alphaModFix amt="50000"/>
              <a:extLst>
                <a:ext uri="{28A0092B-C50C-407E-A947-70E740481C1C}">
                  <a14:useLocalDpi xmlns:a14="http://schemas.microsoft.com/office/drawing/2010/main"/>
                </a:ext>
              </a:extLst>
            </a:blip>
            <a:srcRect/>
            <a:stretch/>
          </p:blipFill>
          <p:spPr>
            <a:xfrm>
              <a:off x="1280" y="1"/>
              <a:ext cx="3055001" cy="2635308"/>
            </a:xfrm>
            <a:prstGeom prst="rect">
              <a:avLst/>
            </a:prstGeom>
          </p:spPr>
        </p:pic>
        <p:pic>
          <p:nvPicPr>
            <p:cNvPr id="16" name="Picture 15">
              <a:extLst>
                <a:ext uri="{FF2B5EF4-FFF2-40B4-BE49-F238E27FC236}">
                  <a16:creationId xmlns:a16="http://schemas.microsoft.com/office/drawing/2014/main" id="{3D73540F-D875-4049-95F1-CF1EC0004911}"/>
                </a:ext>
              </a:extLst>
            </p:cNvPr>
            <p:cNvPicPr>
              <a:picLocks noChangeAspect="1"/>
            </p:cNvPicPr>
            <p:nvPr/>
          </p:nvPicPr>
          <p:blipFill rotWithShape="1">
            <a:blip r:embed="rId13" cstate="screen">
              <a:alphaModFix amt="50000"/>
              <a:extLst>
                <a:ext uri="{28A0092B-C50C-407E-A947-70E740481C1C}">
                  <a14:useLocalDpi xmlns:a14="http://schemas.microsoft.com/office/drawing/2010/main"/>
                </a:ext>
              </a:extLst>
            </a:blip>
            <a:srcRect/>
            <a:stretch/>
          </p:blipFill>
          <p:spPr>
            <a:xfrm>
              <a:off x="1279" y="2636875"/>
              <a:ext cx="3058149" cy="1872677"/>
            </a:xfrm>
            <a:prstGeom prst="rect">
              <a:avLst/>
            </a:prstGeom>
          </p:spPr>
        </p:pic>
      </p:grpSp>
      <p:sp>
        <p:nvSpPr>
          <p:cNvPr id="44" name="TextBox 43">
            <a:extLst>
              <a:ext uri="{FF2B5EF4-FFF2-40B4-BE49-F238E27FC236}">
                <a16:creationId xmlns:a16="http://schemas.microsoft.com/office/drawing/2014/main" id="{77C55DEB-1FC6-6946-84A3-C84845D3A9B5}"/>
              </a:ext>
            </a:extLst>
          </p:cNvPr>
          <p:cNvSpPr txBox="1"/>
          <p:nvPr/>
        </p:nvSpPr>
        <p:spPr>
          <a:xfrm>
            <a:off x="-385" y="2287286"/>
            <a:ext cx="12182914" cy="1938992"/>
          </a:xfrm>
          <a:prstGeom prst="rect">
            <a:avLst/>
          </a:prstGeom>
          <a:solidFill>
            <a:srgbClr val="333333">
              <a:alpha val="69804"/>
            </a:srgbClr>
          </a:solid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Engineering that</a:t>
            </a:r>
          </a:p>
          <a:p>
            <a:pPr algn="ctr"/>
            <a:r>
              <a:rPr lang="en-US" sz="6000" b="1" dirty="0">
                <a:solidFill>
                  <a:schemeClr val="bg1"/>
                </a:solidFill>
                <a:latin typeface="Arial" panose="020B0604020202020204" pitchFamily="34" charset="0"/>
                <a:cs typeface="Arial" panose="020B0604020202020204" pitchFamily="34" charset="0"/>
              </a:rPr>
              <a:t>Changed the World!</a:t>
            </a:r>
          </a:p>
        </p:txBody>
      </p:sp>
      <p:pic>
        <p:nvPicPr>
          <p:cNvPr id="51" name="Picture 50">
            <a:extLst>
              <a:ext uri="{FF2B5EF4-FFF2-40B4-BE49-F238E27FC236}">
                <a16:creationId xmlns:a16="http://schemas.microsoft.com/office/drawing/2014/main" id="{B6116FDA-8A94-A744-B61B-ABC30DF3B32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48920" y="233680"/>
            <a:ext cx="924560" cy="924560"/>
          </a:xfrm>
          <a:prstGeom prst="rect">
            <a:avLst/>
          </a:prstGeom>
        </p:spPr>
      </p:pic>
    </p:spTree>
    <p:extLst>
      <p:ext uri="{BB962C8B-B14F-4D97-AF65-F5344CB8AC3E}">
        <p14:creationId xmlns:p14="http://schemas.microsoft.com/office/powerpoint/2010/main" val="26430231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fill="hold"/>
                                        <p:tgtEl>
                                          <p:spTgt spid="42"/>
                                        </p:tgtEl>
                                        <p:attrNameLst>
                                          <p:attrName>ppt_x</p:attrName>
                                        </p:attrNameLst>
                                      </p:cBhvr>
                                      <p:tavLst>
                                        <p:tav tm="0">
                                          <p:val>
                                            <p:strVal val="#ppt_x"/>
                                          </p:val>
                                        </p:tav>
                                        <p:tav tm="100000">
                                          <p:val>
                                            <p:strVal val="#ppt_x"/>
                                          </p:val>
                                        </p:tav>
                                      </p:tavLst>
                                    </p:anim>
                                    <p:anim calcmode="lin" valueType="num">
                                      <p:cBhvr additive="base">
                                        <p:cTn id="33" dur="500" fill="hold"/>
                                        <p:tgtEl>
                                          <p:spTgt spid="42"/>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12" presetClass="entr" presetSubtype="4" fill="hold" grpId="0" nodeType="afterEffect">
                                  <p:stCondLst>
                                    <p:cond delay="0"/>
                                  </p:stCondLst>
                                  <p:iterate type="lt">
                                    <p:tmPct val="0"/>
                                  </p:iterate>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2000"/>
                                        <p:tgtEl>
                                          <p:spTgt spid="44"/>
                                        </p:tgtEl>
                                        <p:attrNameLst>
                                          <p:attrName>ppt_y</p:attrName>
                                        </p:attrNameLst>
                                      </p:cBhvr>
                                      <p:tavLst>
                                        <p:tav tm="0">
                                          <p:val>
                                            <p:strVal val="#ppt_y+#ppt_h*1.125000"/>
                                          </p:val>
                                        </p:tav>
                                        <p:tav tm="100000">
                                          <p:val>
                                            <p:strVal val="#ppt_y"/>
                                          </p:val>
                                        </p:tav>
                                      </p:tavLst>
                                    </p:anim>
                                    <p:animEffect transition="in" filter="wipe(up)">
                                      <p:cBhvr>
                                        <p:cTn id="4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349464" y="1782684"/>
            <a:ext cx="5131338" cy="4401205"/>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For countries with long coastlines, tidal energy could one day be the backbone of sustainability. It is thought that tidal energy could potentially provide 75% of Ireland’s needs! And although there’s a lot still to be done, structural marine engineers are already onto the job! </a:t>
            </a:r>
          </a:p>
        </p:txBody>
      </p:sp>
      <p:sp>
        <p:nvSpPr>
          <p:cNvPr id="7" name="Rectangle 6">
            <a:extLst>
              <a:ext uri="{FF2B5EF4-FFF2-40B4-BE49-F238E27FC236}">
                <a16:creationId xmlns:a16="http://schemas.microsoft.com/office/drawing/2014/main" id="{5D381C96-4CBB-D648-982A-857BE4A29489}"/>
              </a:ext>
            </a:extLst>
          </p:cNvPr>
          <p:cNvSpPr/>
          <p:nvPr/>
        </p:nvSpPr>
        <p:spPr>
          <a:xfrm>
            <a:off x="1494514" y="411583"/>
            <a:ext cx="9202972" cy="923330"/>
          </a:xfrm>
          <a:prstGeom prst="rect">
            <a:avLst/>
          </a:prstGeom>
        </p:spPr>
        <p:txBody>
          <a:bodyPr wrap="square">
            <a:spAutoFit/>
          </a:bodyPr>
          <a:lstStyle/>
          <a:p>
            <a:pPr algn="ctr">
              <a:spcAft>
                <a:spcPts val="0"/>
              </a:spcAft>
            </a:pPr>
            <a:r>
              <a:rPr lang="en-GB" sz="5400" b="1" dirty="0">
                <a:solidFill>
                  <a:srgbClr val="F67875"/>
                </a:solidFill>
                <a:latin typeface="Arial" panose="020B0604020202020204" pitchFamily="34" charset="0"/>
                <a:ea typeface="Calibri" panose="020F0502020204030204" pitchFamily="34" charset="0"/>
                <a:cs typeface="Arial" panose="020B0604020202020204" pitchFamily="34" charset="0"/>
              </a:rPr>
              <a:t>Tidal Energy</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3" name="Picture 2" descr="A red boat in the water&#10;&#10;Description automatically generated with low confidence">
            <a:extLst>
              <a:ext uri="{FF2B5EF4-FFF2-40B4-BE49-F238E27FC236}">
                <a16:creationId xmlns:a16="http://schemas.microsoft.com/office/drawing/2014/main" id="{86965175-7C65-7B4B-8859-BB705B9C0C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200" y="2057004"/>
            <a:ext cx="5131338" cy="3164702"/>
          </a:xfrm>
          <a:prstGeom prst="rect">
            <a:avLst/>
          </a:prstGeom>
        </p:spPr>
      </p:pic>
    </p:spTree>
    <p:extLst>
      <p:ext uri="{BB962C8B-B14F-4D97-AF65-F5344CB8AC3E}">
        <p14:creationId xmlns:p14="http://schemas.microsoft.com/office/powerpoint/2010/main" val="29737751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930656" y="1400529"/>
            <a:ext cx="5927863" cy="1107996"/>
          </a:xfrm>
          <a:prstGeom prst="rect">
            <a:avLst/>
          </a:prstGeom>
        </p:spPr>
        <p:txBody>
          <a:bodyPr wrap="square">
            <a:spAutoFit/>
          </a:bodyPr>
          <a:lstStyle/>
          <a:p>
            <a:pPr algn="ctr">
              <a:spcAft>
                <a:spcPts val="0"/>
              </a:spcAft>
            </a:pPr>
            <a:r>
              <a:rPr lang="en-GB" sz="6600" b="1" dirty="0">
                <a:solidFill>
                  <a:srgbClr val="FFF138"/>
                </a:solidFill>
                <a:latin typeface="Arial" panose="020B0604020202020204" pitchFamily="34" charset="0"/>
                <a:ea typeface="Calibri" panose="020F0502020204030204" pitchFamily="34" charset="0"/>
                <a:cs typeface="Arial" panose="020B0604020202020204" pitchFamily="34" charset="0"/>
              </a:rPr>
              <a:t>Engineering 7</a:t>
            </a:r>
          </a:p>
        </p:txBody>
      </p:sp>
    </p:spTree>
    <p:extLst>
      <p:ext uri="{BB962C8B-B14F-4D97-AF65-F5344CB8AC3E}">
        <p14:creationId xmlns:p14="http://schemas.microsoft.com/office/powerpoint/2010/main" val="1729444684"/>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C01E6-96A4-CA43-9E54-2548D3C30FC8}"/>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Key Engineering #7</a:t>
            </a:r>
          </a:p>
        </p:txBody>
      </p:sp>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3288688" y="5781080"/>
            <a:ext cx="5465568"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COVID-19 Vaccines</a:t>
            </a:r>
          </a:p>
        </p:txBody>
      </p:sp>
      <p:pic>
        <p:nvPicPr>
          <p:cNvPr id="8" name="Picture 7">
            <a:extLst>
              <a:ext uri="{FF2B5EF4-FFF2-40B4-BE49-F238E27FC236}">
                <a16:creationId xmlns:a16="http://schemas.microsoft.com/office/drawing/2014/main" id="{C6CB53D0-F3ED-0949-9758-C0DCAACEB6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1073" y="1581560"/>
            <a:ext cx="5869846" cy="3914259"/>
          </a:xfrm>
          <a:prstGeom prst="rect">
            <a:avLst/>
          </a:prstGeom>
        </p:spPr>
      </p:pic>
    </p:spTree>
    <p:extLst>
      <p:ext uri="{BB962C8B-B14F-4D97-AF65-F5344CB8AC3E}">
        <p14:creationId xmlns:p14="http://schemas.microsoft.com/office/powerpoint/2010/main" val="4008537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977855" y="1569786"/>
            <a:ext cx="10236278" cy="1200329"/>
          </a:xfrm>
          <a:prstGeom prst="rect">
            <a:avLst/>
          </a:prstGeom>
        </p:spPr>
        <p:txBody>
          <a:bodyPr wrap="square">
            <a:spAutoFit/>
          </a:bodyPr>
          <a:lstStyle/>
          <a:p>
            <a:r>
              <a:rPr lang="en-GB" sz="2400" dirty="0">
                <a:solidFill>
                  <a:schemeClr val="bg1"/>
                </a:solidFill>
                <a:latin typeface="Arial" panose="020B0604020202020204" pitchFamily="34" charset="0"/>
                <a:cs typeface="Arial" panose="020B0604020202020204" pitchFamily="34" charset="0"/>
              </a:rPr>
              <a:t>Worldwide, scientists have done an amazing job creating vaccines against COVID-19. Now it’s the turn of engineers to play their role. Which of these parts of the supply chain have engineers been working on?</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COVID-19 Vaccines</a:t>
            </a:r>
          </a:p>
        </p:txBody>
      </p:sp>
      <p:sp>
        <p:nvSpPr>
          <p:cNvPr id="14" name="TextBox 13">
            <a:extLst>
              <a:ext uri="{FF2B5EF4-FFF2-40B4-BE49-F238E27FC236}">
                <a16:creationId xmlns:a16="http://schemas.microsoft.com/office/drawing/2014/main" id="{944CE385-6AF0-2941-8116-D04378A3DAC5}"/>
              </a:ext>
            </a:extLst>
          </p:cNvPr>
          <p:cNvSpPr txBox="1"/>
          <p:nvPr/>
        </p:nvSpPr>
        <p:spPr>
          <a:xfrm>
            <a:off x="272675" y="5788193"/>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Production Lines</a:t>
            </a: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788193"/>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Refrigerated Transport</a:t>
            </a:r>
          </a:p>
        </p:txBody>
      </p:sp>
      <p:sp>
        <p:nvSpPr>
          <p:cNvPr id="16" name="TextBox 15">
            <a:extLst>
              <a:ext uri="{FF2B5EF4-FFF2-40B4-BE49-F238E27FC236}">
                <a16:creationId xmlns:a16="http://schemas.microsoft.com/office/drawing/2014/main" id="{CC7E5FAA-CC07-EB40-B4C0-E60B27AAE5E1}"/>
              </a:ext>
            </a:extLst>
          </p:cNvPr>
          <p:cNvSpPr txBox="1"/>
          <p:nvPr/>
        </p:nvSpPr>
        <p:spPr>
          <a:xfrm>
            <a:off x="8102655" y="5788193"/>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Safety</a:t>
            </a:r>
          </a:p>
        </p:txBody>
      </p:sp>
      <p:pic>
        <p:nvPicPr>
          <p:cNvPr id="11" name="Picture 10">
            <a:extLst>
              <a:ext uri="{FF2B5EF4-FFF2-40B4-BE49-F238E27FC236}">
                <a16:creationId xmlns:a16="http://schemas.microsoft.com/office/drawing/2014/main" id="{ACFA200C-0E43-7B40-89F8-00840F489B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5056" y="3181847"/>
            <a:ext cx="3597167" cy="2398742"/>
          </a:xfrm>
          <a:prstGeom prst="rect">
            <a:avLst/>
          </a:prstGeom>
        </p:spPr>
      </p:pic>
      <p:pic>
        <p:nvPicPr>
          <p:cNvPr id="12" name="Picture 11">
            <a:extLst>
              <a:ext uri="{FF2B5EF4-FFF2-40B4-BE49-F238E27FC236}">
                <a16:creationId xmlns:a16="http://schemas.microsoft.com/office/drawing/2014/main" id="{6C0C01ED-CBD2-BB41-A80F-5A3E27DF42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7411" y="3181847"/>
            <a:ext cx="3597167" cy="2398742"/>
          </a:xfrm>
          <a:prstGeom prst="rect">
            <a:avLst/>
          </a:prstGeom>
        </p:spPr>
      </p:pic>
      <p:pic>
        <p:nvPicPr>
          <p:cNvPr id="13" name="Picture 12">
            <a:extLst>
              <a:ext uri="{FF2B5EF4-FFF2-40B4-BE49-F238E27FC236}">
                <a16:creationId xmlns:a16="http://schemas.microsoft.com/office/drawing/2014/main" id="{5037C3EA-A2B0-3847-9DC1-C2D3A61F84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19777" y="3181847"/>
            <a:ext cx="3597167" cy="2398742"/>
          </a:xfrm>
          <a:prstGeom prst="rect">
            <a:avLst/>
          </a:prstGeom>
        </p:spPr>
      </p:pic>
    </p:spTree>
    <p:extLst>
      <p:ext uri="{BB962C8B-B14F-4D97-AF65-F5344CB8AC3E}">
        <p14:creationId xmlns:p14="http://schemas.microsoft.com/office/powerpoint/2010/main" val="298942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096000" y="1946090"/>
            <a:ext cx="5408141" cy="397031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The demand for the small glass bottles that the vaccines come in (or </a:t>
            </a:r>
            <a:r>
              <a:rPr lang="en-GB" sz="2800" b="1" dirty="0">
                <a:latin typeface="Arial" panose="020B0604020202020204" pitchFamily="34" charset="0"/>
                <a:cs typeface="Arial" panose="020B0604020202020204" pitchFamily="34" charset="0"/>
              </a:rPr>
              <a:t>vials</a:t>
            </a:r>
            <a:r>
              <a:rPr lang="en-GB" sz="2800" dirty="0">
                <a:latin typeface="Arial" panose="020B0604020202020204" pitchFamily="34" charset="0"/>
                <a:cs typeface="Arial" panose="020B0604020202020204" pitchFamily="34" charset="0"/>
              </a:rPr>
              <a:t>) has never been higher. And engineers have had the job of adapting </a:t>
            </a:r>
            <a:r>
              <a:rPr lang="en-GB" sz="2800" b="1" dirty="0">
                <a:latin typeface="Arial" panose="020B0604020202020204" pitchFamily="34" charset="0"/>
                <a:cs typeface="Arial" panose="020B0604020202020204" pitchFamily="34" charset="0"/>
              </a:rPr>
              <a:t>production lines </a:t>
            </a:r>
            <a:r>
              <a:rPr lang="en-GB" sz="2800" dirty="0">
                <a:latin typeface="Arial" panose="020B0604020202020204" pitchFamily="34" charset="0"/>
                <a:cs typeface="Arial" panose="020B0604020202020204" pitchFamily="34" charset="0"/>
              </a:rPr>
              <a:t>so that millions can be produced in a short time. There’s no point having a vaccine if we don’t have anything to put it in!</a:t>
            </a:r>
          </a:p>
        </p:txBody>
      </p:sp>
      <p:sp>
        <p:nvSpPr>
          <p:cNvPr id="7" name="Rectangle 6">
            <a:extLst>
              <a:ext uri="{FF2B5EF4-FFF2-40B4-BE49-F238E27FC236}">
                <a16:creationId xmlns:a16="http://schemas.microsoft.com/office/drawing/2014/main" id="{5D381C96-4CBB-D648-982A-857BE4A29489}"/>
              </a:ext>
            </a:extLst>
          </p:cNvPr>
          <p:cNvSpPr/>
          <p:nvPr/>
        </p:nvSpPr>
        <p:spPr>
          <a:xfrm>
            <a:off x="526058" y="455655"/>
            <a:ext cx="10171428"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 Production Lines</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116FFC3F-DE07-7D4F-9F52-EAB5A6BD9366}"/>
              </a:ext>
            </a:extLst>
          </p:cNvPr>
          <p:cNvPicPr>
            <a:picLocks noChangeAspect="1"/>
          </p:cNvPicPr>
          <p:nvPr/>
        </p:nvPicPr>
        <p:blipFill>
          <a:blip r:embed="rId3"/>
          <a:srcRect/>
          <a:stretch/>
        </p:blipFill>
        <p:spPr>
          <a:xfrm>
            <a:off x="526058" y="2034899"/>
            <a:ext cx="4922422" cy="3279563"/>
          </a:xfrm>
          <a:prstGeom prst="rect">
            <a:avLst/>
          </a:prstGeom>
        </p:spPr>
      </p:pic>
      <p:pic>
        <p:nvPicPr>
          <p:cNvPr id="9" name="Picture 8">
            <a:extLst>
              <a:ext uri="{FF2B5EF4-FFF2-40B4-BE49-F238E27FC236}">
                <a16:creationId xmlns:a16="http://schemas.microsoft.com/office/drawing/2014/main" id="{09172125-3CF7-FD41-8902-3FCE33DE54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55000" y="0"/>
            <a:ext cx="1710942" cy="1946090"/>
          </a:xfrm>
          <a:prstGeom prst="rect">
            <a:avLst/>
          </a:prstGeom>
        </p:spPr>
      </p:pic>
    </p:spTree>
    <p:extLst>
      <p:ext uri="{BB962C8B-B14F-4D97-AF65-F5344CB8AC3E}">
        <p14:creationId xmlns:p14="http://schemas.microsoft.com/office/powerpoint/2010/main" val="283727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096000" y="1785811"/>
            <a:ext cx="5408141"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 panose="020B0604020202020204" pitchFamily="34" charset="0"/>
                <a:cs typeface="Arial" panose="020B0604020202020204" pitchFamily="34" charset="0"/>
              </a:rPr>
              <a:t>Most of the vaccines have to be kept at low temperatures – one at an extremely low temperature. So engineers have been busy designing lorries and containers that will keep the medicines cold until they arrive at their destinations. It’s no use making all those vials unless we can get them to where they need to be</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Rectangle 6">
            <a:extLst>
              <a:ext uri="{FF2B5EF4-FFF2-40B4-BE49-F238E27FC236}">
                <a16:creationId xmlns:a16="http://schemas.microsoft.com/office/drawing/2014/main" id="{5D381C96-4CBB-D648-982A-857BE4A29489}"/>
              </a:ext>
            </a:extLst>
          </p:cNvPr>
          <p:cNvSpPr/>
          <p:nvPr/>
        </p:nvSpPr>
        <p:spPr>
          <a:xfrm>
            <a:off x="889795" y="455655"/>
            <a:ext cx="9807691"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67875"/>
                </a:solidFill>
                <a:latin typeface="Arial" panose="020B0604020202020204" pitchFamily="34" charset="0"/>
                <a:ea typeface="Calibri" panose="020F0502020204030204" pitchFamily="34" charset="0"/>
                <a:cs typeface="Arial" panose="020B0604020202020204" pitchFamily="34" charset="0"/>
              </a:rPr>
              <a:t>Refrigerated Transpor</a:t>
            </a: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t</a:t>
            </a:r>
            <a:endParaRPr kumimoji="0" lang="en-GB" sz="6600" b="1" i="0" u="none" strike="noStrike" kern="1200" cap="none" spc="0" normalizeH="0" baseline="0" noProof="0" dirty="0">
              <a:ln>
                <a:noFill/>
              </a:ln>
              <a:solidFill>
                <a:srgbClr val="F67875"/>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9" name="Picture 8">
            <a:extLst>
              <a:ext uri="{FF2B5EF4-FFF2-40B4-BE49-F238E27FC236}">
                <a16:creationId xmlns:a16="http://schemas.microsoft.com/office/drawing/2014/main" id="{09172125-3CF7-FD41-8902-3FCE33DE54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5000" y="0"/>
            <a:ext cx="1710942" cy="1946090"/>
          </a:xfrm>
          <a:prstGeom prst="rect">
            <a:avLst/>
          </a:prstGeom>
        </p:spPr>
      </p:pic>
      <p:pic>
        <p:nvPicPr>
          <p:cNvPr id="11" name="Picture 10">
            <a:extLst>
              <a:ext uri="{FF2B5EF4-FFF2-40B4-BE49-F238E27FC236}">
                <a16:creationId xmlns:a16="http://schemas.microsoft.com/office/drawing/2014/main" id="{1CB63D2C-030F-1841-99E7-2D6FD8E1C9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89795" y="2260262"/>
            <a:ext cx="4836850" cy="3452302"/>
          </a:xfrm>
          <a:prstGeom prst="rect">
            <a:avLst/>
          </a:prstGeom>
        </p:spPr>
      </p:pic>
    </p:spTree>
    <p:extLst>
      <p:ext uri="{BB962C8B-B14F-4D97-AF65-F5344CB8AC3E}">
        <p14:creationId xmlns:p14="http://schemas.microsoft.com/office/powerpoint/2010/main" val="25000027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5615582" y="1689522"/>
            <a:ext cx="540814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 panose="020B0604020202020204" pitchFamily="34" charset="0"/>
                <a:cs typeface="Arial" panose="020B0604020202020204" pitchFamily="34" charset="0"/>
              </a:rPr>
              <a:t>Vaccinators need to be confident that they will deliver exactly the right amount of the medicine every time. So</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both</a:t>
            </a:r>
            <a:r>
              <a:rPr kumimoji="0" lang="en-GB"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the tops of the bottles and the syringes have been designed by specialist engineers. It would be a huge waste of effort if all those vials got to where they needed to be, but then couldn’t be used safely!</a:t>
            </a: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5D381C96-4CBB-D648-982A-857BE4A29489}"/>
              </a:ext>
            </a:extLst>
          </p:cNvPr>
          <p:cNvSpPr/>
          <p:nvPr/>
        </p:nvSpPr>
        <p:spPr>
          <a:xfrm>
            <a:off x="526058" y="455655"/>
            <a:ext cx="10171428"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67875"/>
                </a:solidFill>
                <a:effectLst/>
                <a:uLnTx/>
                <a:uFillTx/>
                <a:latin typeface="Arial" panose="020B0604020202020204" pitchFamily="34" charset="0"/>
                <a:ea typeface="Calibri" panose="020F0502020204030204" pitchFamily="34" charset="0"/>
                <a:cs typeface="Arial" panose="020B0604020202020204" pitchFamily="34" charset="0"/>
              </a:rPr>
              <a:t> Safety</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9" name="Picture 8">
            <a:extLst>
              <a:ext uri="{FF2B5EF4-FFF2-40B4-BE49-F238E27FC236}">
                <a16:creationId xmlns:a16="http://schemas.microsoft.com/office/drawing/2014/main" id="{09172125-3CF7-FD41-8902-3FCE33DE54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5000" y="0"/>
            <a:ext cx="1710942" cy="1946090"/>
          </a:xfrm>
          <a:prstGeom prst="rect">
            <a:avLst/>
          </a:prstGeom>
        </p:spPr>
      </p:pic>
      <p:pic>
        <p:nvPicPr>
          <p:cNvPr id="11" name="Picture 10">
            <a:extLst>
              <a:ext uri="{FF2B5EF4-FFF2-40B4-BE49-F238E27FC236}">
                <a16:creationId xmlns:a16="http://schemas.microsoft.com/office/drawing/2014/main" id="{0E74B5AF-37D6-BD47-9875-B54507A886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6058" y="2244868"/>
            <a:ext cx="4678187" cy="3119612"/>
          </a:xfrm>
          <a:prstGeom prst="rect">
            <a:avLst/>
          </a:prstGeom>
        </p:spPr>
      </p:pic>
    </p:spTree>
    <p:extLst>
      <p:ext uri="{BB962C8B-B14F-4D97-AF65-F5344CB8AC3E}">
        <p14:creationId xmlns:p14="http://schemas.microsoft.com/office/powerpoint/2010/main" val="26027088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780743" y="1493484"/>
            <a:ext cx="10630506"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three answers were correct – because engineers have been working with scientists and medical professionals all over the world to make sure that the </a:t>
            </a:r>
            <a:r>
              <a:rPr lang="en-GB" sz="2800" dirty="0">
                <a:solidFill>
                  <a:prstClr val="white"/>
                </a:solidFill>
                <a:latin typeface="Arial" panose="020B0604020202020204" pitchFamily="34" charset="0"/>
                <a:cs typeface="Arial" panose="020B0604020202020204" pitchFamily="34" charset="0"/>
              </a:rPr>
              <a:t>new vaccines can be manufactured in large quantities, transported to where they need to be and used safely. Because, don’t forget, no-one is safe until we’re all safe!</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COVID-19 Vaccines</a:t>
            </a:r>
          </a:p>
        </p:txBody>
      </p:sp>
      <p:pic>
        <p:nvPicPr>
          <p:cNvPr id="11" name="Picture 10">
            <a:extLst>
              <a:ext uri="{FF2B5EF4-FFF2-40B4-BE49-F238E27FC236}">
                <a16:creationId xmlns:a16="http://schemas.microsoft.com/office/drawing/2014/main" id="{ACFA200C-0E43-7B40-89F8-00840F489B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075" y="4241131"/>
            <a:ext cx="3301660" cy="2201686"/>
          </a:xfrm>
          <a:prstGeom prst="rect">
            <a:avLst/>
          </a:prstGeom>
        </p:spPr>
      </p:pic>
      <p:pic>
        <p:nvPicPr>
          <p:cNvPr id="12" name="Picture 11">
            <a:extLst>
              <a:ext uri="{FF2B5EF4-FFF2-40B4-BE49-F238E27FC236}">
                <a16:creationId xmlns:a16="http://schemas.microsoft.com/office/drawing/2014/main" id="{6C0C01ED-CBD2-BB41-A80F-5A3E27DF42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5170" y="4241131"/>
            <a:ext cx="3301660" cy="2201686"/>
          </a:xfrm>
          <a:prstGeom prst="rect">
            <a:avLst/>
          </a:prstGeom>
        </p:spPr>
      </p:pic>
      <p:pic>
        <p:nvPicPr>
          <p:cNvPr id="13" name="Picture 12">
            <a:extLst>
              <a:ext uri="{FF2B5EF4-FFF2-40B4-BE49-F238E27FC236}">
                <a16:creationId xmlns:a16="http://schemas.microsoft.com/office/drawing/2014/main" id="{5037C3EA-A2B0-3847-9DC1-C2D3A61F84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2265" y="4241131"/>
            <a:ext cx="3301660" cy="2201686"/>
          </a:xfrm>
          <a:prstGeom prst="rect">
            <a:avLst/>
          </a:prstGeom>
        </p:spPr>
      </p:pic>
    </p:spTree>
    <p:extLst>
      <p:ext uri="{BB962C8B-B14F-4D97-AF65-F5344CB8AC3E}">
        <p14:creationId xmlns:p14="http://schemas.microsoft.com/office/powerpoint/2010/main" val="1511337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765580" y="244957"/>
            <a:ext cx="6060694" cy="2862322"/>
          </a:xfrm>
          <a:prstGeom prst="rect">
            <a:avLst/>
          </a:prstGeom>
        </p:spPr>
        <p:txBody>
          <a:bodyPr wrap="square">
            <a:spAutoFit/>
          </a:bodyPr>
          <a:lstStyle/>
          <a:p>
            <a:pPr algn="ctr">
              <a:spcAft>
                <a:spcPts val="0"/>
              </a:spcAft>
            </a:pPr>
            <a:r>
              <a:rPr lang="en-GB" sz="6000" b="1" dirty="0">
                <a:solidFill>
                  <a:srgbClr val="FFF138"/>
                </a:solidFill>
                <a:latin typeface="Arial" panose="020B0604020202020204" pitchFamily="34" charset="0"/>
                <a:ea typeface="Calibri" panose="020F0502020204030204" pitchFamily="34" charset="0"/>
                <a:cs typeface="Arial" panose="020B0604020202020204" pitchFamily="34" charset="0"/>
              </a:rPr>
              <a:t>And Three Questions About …</a:t>
            </a:r>
          </a:p>
        </p:txBody>
      </p:sp>
    </p:spTree>
    <p:extLst>
      <p:ext uri="{BB962C8B-B14F-4D97-AF65-F5344CB8AC3E}">
        <p14:creationId xmlns:p14="http://schemas.microsoft.com/office/powerpoint/2010/main" val="1299437127"/>
      </p:ext>
    </p:extLst>
  </p:cSld>
  <p:clrMapOvr>
    <a:masterClrMapping/>
  </p:clrMapOvr>
  <p:transition spd="slow">
    <p:comb/>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644F48-A467-6243-9D7E-E5419E2B758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680"/>
            <a:ext cx="924560" cy="924560"/>
          </a:xfrm>
          <a:prstGeom prst="rect">
            <a:avLst/>
          </a:prstGeom>
        </p:spPr>
      </p:pic>
      <p:pic>
        <p:nvPicPr>
          <p:cNvPr id="5" name="Picture 4">
            <a:extLst>
              <a:ext uri="{FF2B5EF4-FFF2-40B4-BE49-F238E27FC236}">
                <a16:creationId xmlns:a16="http://schemas.microsoft.com/office/drawing/2014/main" id="{0502E2C8-C533-B247-BE5A-B359F99B11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39280" y="0"/>
            <a:ext cx="5252720" cy="6858000"/>
          </a:xfrm>
          <a:prstGeom prst="rect">
            <a:avLst/>
          </a:prstGeom>
        </p:spPr>
      </p:pic>
      <p:sp>
        <p:nvSpPr>
          <p:cNvPr id="2" name="Rectangle 1">
            <a:extLst>
              <a:ext uri="{FF2B5EF4-FFF2-40B4-BE49-F238E27FC236}">
                <a16:creationId xmlns:a16="http://schemas.microsoft.com/office/drawing/2014/main" id="{B1FEBD6F-4F7D-ED4D-8CB6-6F14EBFFC7A9}"/>
              </a:ext>
            </a:extLst>
          </p:cNvPr>
          <p:cNvSpPr/>
          <p:nvPr/>
        </p:nvSpPr>
        <p:spPr>
          <a:xfrm>
            <a:off x="1462680" y="2242264"/>
            <a:ext cx="4461479" cy="1938992"/>
          </a:xfrm>
          <a:prstGeom prst="rect">
            <a:avLst/>
          </a:prstGeom>
        </p:spPr>
        <p:txBody>
          <a:bodyPr wrap="none">
            <a:spAutoFit/>
          </a:bodyPr>
          <a:lstStyle/>
          <a:p>
            <a:pPr algn="ctr"/>
            <a:r>
              <a:rPr lang="en-GB" sz="6000" b="1" dirty="0">
                <a:solidFill>
                  <a:schemeClr val="bg1"/>
                </a:solidFill>
                <a:latin typeface="Arial" panose="020B0604020202020204" pitchFamily="34" charset="0"/>
                <a:cs typeface="Arial" panose="020B0604020202020204" pitchFamily="34" charset="0"/>
              </a:rPr>
              <a:t>Alice Perry:</a:t>
            </a:r>
          </a:p>
          <a:p>
            <a:pPr algn="ctr"/>
            <a:r>
              <a:rPr lang="en-GB" sz="6000" b="1" dirty="0">
                <a:solidFill>
                  <a:schemeClr val="bg1"/>
                </a:solidFill>
                <a:latin typeface="Arial" panose="020B0604020202020204" pitchFamily="34" charset="0"/>
                <a:cs typeface="Arial" panose="020B0604020202020204" pitchFamily="34" charset="0"/>
              </a:rPr>
              <a:t>Trailblazer!</a:t>
            </a:r>
          </a:p>
        </p:txBody>
      </p:sp>
      <p:pic>
        <p:nvPicPr>
          <p:cNvPr id="4" name="Picture 3">
            <a:extLst>
              <a:ext uri="{FF2B5EF4-FFF2-40B4-BE49-F238E27FC236}">
                <a16:creationId xmlns:a16="http://schemas.microsoft.com/office/drawing/2014/main" id="{4551136F-3385-6146-BBB0-695F0042DE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39280" y="0"/>
            <a:ext cx="5252720" cy="6858000"/>
          </a:xfrm>
          <a:prstGeom prst="rect">
            <a:avLst/>
          </a:prstGeom>
        </p:spPr>
      </p:pic>
    </p:spTree>
    <p:extLst>
      <p:ext uri="{BB962C8B-B14F-4D97-AF65-F5344CB8AC3E}">
        <p14:creationId xmlns:p14="http://schemas.microsoft.com/office/powerpoint/2010/main" val="21475807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F168-FAD7-0A42-814E-47CD69A676D3}"/>
              </a:ext>
            </a:extLst>
          </p:cNvPr>
          <p:cNvSpPr/>
          <p:nvPr/>
        </p:nvSpPr>
        <p:spPr>
          <a:xfrm>
            <a:off x="930656" y="1400529"/>
            <a:ext cx="5927863" cy="1107996"/>
          </a:xfrm>
          <a:prstGeom prst="rect">
            <a:avLst/>
          </a:prstGeom>
        </p:spPr>
        <p:txBody>
          <a:bodyPr wrap="square">
            <a:spAutoFit/>
          </a:bodyPr>
          <a:lstStyle/>
          <a:p>
            <a:pPr algn="ctr">
              <a:spcAft>
                <a:spcPts val="0"/>
              </a:spcAft>
            </a:pPr>
            <a:r>
              <a:rPr lang="en-GB" sz="6600" b="1" dirty="0">
                <a:solidFill>
                  <a:srgbClr val="FFF138"/>
                </a:solidFill>
                <a:latin typeface="Arial" panose="020B0604020202020204" pitchFamily="34" charset="0"/>
                <a:ea typeface="Calibri" panose="020F0502020204030204" pitchFamily="34" charset="0"/>
                <a:cs typeface="Arial" panose="020B0604020202020204" pitchFamily="34" charset="0"/>
              </a:rPr>
              <a:t>Engineering 1</a:t>
            </a:r>
          </a:p>
        </p:txBody>
      </p:sp>
    </p:spTree>
    <p:extLst>
      <p:ext uri="{BB962C8B-B14F-4D97-AF65-F5344CB8AC3E}">
        <p14:creationId xmlns:p14="http://schemas.microsoft.com/office/powerpoint/2010/main" val="3403287771"/>
      </p:ext>
    </p:extLst>
  </p:cSld>
  <p:clrMapOvr>
    <a:masterClrMapping/>
  </p:clrMapOvr>
  <p:transition spd="slow">
    <p:comb/>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725C2B-2DBF-4A49-AC58-92ACE8EBBC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252720" cy="6858000"/>
          </a:xfrm>
          <a:prstGeom prst="rect">
            <a:avLst/>
          </a:prstGeom>
        </p:spPr>
      </p:pic>
      <p:sp>
        <p:nvSpPr>
          <p:cNvPr id="7" name="TextBox 6">
            <a:extLst>
              <a:ext uri="{FF2B5EF4-FFF2-40B4-BE49-F238E27FC236}">
                <a16:creationId xmlns:a16="http://schemas.microsoft.com/office/drawing/2014/main" id="{69946E63-7113-F84A-9E77-D9DDE75EF41D}"/>
              </a:ext>
            </a:extLst>
          </p:cNvPr>
          <p:cNvSpPr txBox="1"/>
          <p:nvPr/>
        </p:nvSpPr>
        <p:spPr>
          <a:xfrm>
            <a:off x="6096000" y="1997839"/>
            <a:ext cx="5348490" cy="1938992"/>
          </a:xfrm>
          <a:prstGeom prst="rect">
            <a:avLst/>
          </a:prstGeom>
          <a:noFill/>
        </p:spPr>
        <p:txBody>
          <a:bodyPr wrap="square" rtlCol="0">
            <a:spAutoFit/>
          </a:bodyPr>
          <a:lstStyle/>
          <a:p>
            <a:pPr algn="ctr"/>
            <a:r>
              <a:rPr lang="en-GB" sz="6000" b="1" dirty="0">
                <a:solidFill>
                  <a:schemeClr val="bg1"/>
                </a:solidFill>
                <a:latin typeface="Arial" panose="020B0604020202020204" pitchFamily="34" charset="0"/>
                <a:cs typeface="Arial" panose="020B0604020202020204" pitchFamily="34" charset="0"/>
              </a:rPr>
              <a:t>Alice Perry</a:t>
            </a:r>
          </a:p>
          <a:p>
            <a:pPr algn="ctr"/>
            <a:r>
              <a:rPr lang="en-GB" sz="6000" b="1" dirty="0">
                <a:solidFill>
                  <a:schemeClr val="bg1"/>
                </a:solidFill>
                <a:latin typeface="Arial" panose="020B0604020202020204" pitchFamily="34" charset="0"/>
                <a:cs typeface="Arial" panose="020B0604020202020204" pitchFamily="34" charset="0"/>
              </a:rPr>
              <a:t>(1885 – 1969)</a:t>
            </a:r>
          </a:p>
        </p:txBody>
      </p:sp>
      <p:pic>
        <p:nvPicPr>
          <p:cNvPr id="10" name="Picture 9">
            <a:extLst>
              <a:ext uri="{FF2B5EF4-FFF2-40B4-BE49-F238E27FC236}">
                <a16:creationId xmlns:a16="http://schemas.microsoft.com/office/drawing/2014/main" id="{3E644F48-A467-6243-9D7E-E5419E2B75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680"/>
            <a:ext cx="924560" cy="924560"/>
          </a:xfrm>
          <a:prstGeom prst="rect">
            <a:avLst/>
          </a:prstGeom>
        </p:spPr>
      </p:pic>
    </p:spTree>
    <p:extLst>
      <p:ext uri="{BB962C8B-B14F-4D97-AF65-F5344CB8AC3E}">
        <p14:creationId xmlns:p14="http://schemas.microsoft.com/office/powerpoint/2010/main" val="1568696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C3B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5DFBF1-A231-F24C-81F6-DD16CD4799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680"/>
            <a:ext cx="924560" cy="924560"/>
          </a:xfrm>
          <a:prstGeom prst="rect">
            <a:avLst/>
          </a:prstGeom>
        </p:spPr>
      </p:pic>
      <p:pic>
        <p:nvPicPr>
          <p:cNvPr id="9" name="Picture 8">
            <a:extLst>
              <a:ext uri="{FF2B5EF4-FFF2-40B4-BE49-F238E27FC236}">
                <a16:creationId xmlns:a16="http://schemas.microsoft.com/office/drawing/2014/main" id="{160FEDEF-D6D7-C94F-9D88-8298FD9323D3}"/>
              </a:ext>
            </a:extLst>
          </p:cNvPr>
          <p:cNvPicPr>
            <a:picLocks noChangeAspect="1"/>
          </p:cNvPicPr>
          <p:nvPr/>
        </p:nvPicPr>
        <p:blipFill>
          <a:blip r:embed="rId4"/>
          <a:srcRect/>
          <a:stretch/>
        </p:blipFill>
        <p:spPr>
          <a:xfrm>
            <a:off x="1536192" y="0"/>
            <a:ext cx="10655808" cy="6858000"/>
          </a:xfrm>
          <a:prstGeom prst="rect">
            <a:avLst/>
          </a:prstGeom>
          <a:solidFill>
            <a:schemeClr val="bg2">
              <a:lumMod val="50000"/>
            </a:schemeClr>
          </a:solidFill>
        </p:spPr>
      </p:pic>
      <p:sp>
        <p:nvSpPr>
          <p:cNvPr id="2" name="Rectangle 1">
            <a:extLst>
              <a:ext uri="{FF2B5EF4-FFF2-40B4-BE49-F238E27FC236}">
                <a16:creationId xmlns:a16="http://schemas.microsoft.com/office/drawing/2014/main" id="{9CAB13CC-5B85-8143-A910-99B9C1677C7D}"/>
              </a:ext>
            </a:extLst>
          </p:cNvPr>
          <p:cNvSpPr/>
          <p:nvPr/>
        </p:nvSpPr>
        <p:spPr>
          <a:xfrm>
            <a:off x="1536192" y="376749"/>
            <a:ext cx="5718048" cy="1384995"/>
          </a:xfrm>
          <a:prstGeom prst="rect">
            <a:avLst/>
          </a:prstGeom>
          <a:solidFill>
            <a:schemeClr val="tx1">
              <a:lumMod val="75000"/>
              <a:lumOff val="2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Arial" panose="020B0604020202020204" pitchFamily="34" charset="0"/>
                <a:cs typeface="Arial" panose="020B0604020202020204" pitchFamily="34" charset="0"/>
              </a:rPr>
              <a:t>In 1906, Alice Perry became the first woman in Europe to graduate from university as … as a </a:t>
            </a:r>
            <a:r>
              <a:rPr lang="en-GB" sz="2800" i="1" dirty="0">
                <a:solidFill>
                  <a:prstClr val="white"/>
                </a:solidFill>
                <a:latin typeface="Arial" panose="020B0604020202020204" pitchFamily="34" charset="0"/>
                <a:cs typeface="Arial" panose="020B0604020202020204" pitchFamily="34" charset="0"/>
              </a:rPr>
              <a:t>what</a:t>
            </a:r>
            <a:r>
              <a:rPr lang="en-GB" sz="2800" dirty="0">
                <a:solidFill>
                  <a:prstClr val="white"/>
                </a:solidFill>
                <a:latin typeface="Arial" panose="020B0604020202020204" pitchFamily="34" charset="0"/>
                <a:cs typeface="Arial" panose="020B0604020202020204" pitchFamily="34" charset="0"/>
              </a:rPr>
              <a:t> …?</a:t>
            </a:r>
            <a:endParaRPr kumimoji="0" lang="en-GB" sz="28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33847C0F-4238-484B-B941-A6F962D45D7A}"/>
              </a:ext>
            </a:extLst>
          </p:cNvPr>
          <p:cNvSpPr/>
          <p:nvPr/>
        </p:nvSpPr>
        <p:spPr>
          <a:xfrm>
            <a:off x="-696976" y="5057648"/>
            <a:ext cx="2928112" cy="2928112"/>
          </a:xfrm>
          <a:prstGeom prst="ellipse">
            <a:avLst/>
          </a:prstGeom>
          <a:solidFill>
            <a:srgbClr val="009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55A4072-9AA6-4D42-A799-D063FEC8B0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55494" y="3206496"/>
            <a:ext cx="4940506" cy="3566160"/>
          </a:xfrm>
          <a:prstGeom prst="rect">
            <a:avLst/>
          </a:prstGeom>
        </p:spPr>
      </p:pic>
      <p:pic>
        <p:nvPicPr>
          <p:cNvPr id="8" name="Picture 7">
            <a:extLst>
              <a:ext uri="{FF2B5EF4-FFF2-40B4-BE49-F238E27FC236}">
                <a16:creationId xmlns:a16="http://schemas.microsoft.com/office/drawing/2014/main" id="{EAC82383-08D3-954B-98DB-F576667ADD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200" y="2796798"/>
            <a:ext cx="2572309" cy="4385555"/>
          </a:xfrm>
          <a:prstGeom prst="rect">
            <a:avLst/>
          </a:prstGeom>
        </p:spPr>
      </p:pic>
    </p:spTree>
    <p:extLst>
      <p:ext uri="{BB962C8B-B14F-4D97-AF65-F5344CB8AC3E}">
        <p14:creationId xmlns:p14="http://schemas.microsoft.com/office/powerpoint/2010/main" val="3511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700719" y="1481797"/>
            <a:ext cx="882104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1906, Alice Perry became the first woman in Europe to graduate from university as … as a what?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Alice Perry</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a:srcRect/>
          <a:stretch/>
        </p:blipFill>
        <p:spPr>
          <a:xfrm>
            <a:off x="574899" y="2961987"/>
            <a:ext cx="3197481" cy="2398111"/>
          </a:xfrm>
          <a:prstGeom prst="rect">
            <a:avLst/>
          </a:prstGeom>
        </p:spPr>
      </p:pic>
      <p:pic>
        <p:nvPicPr>
          <p:cNvPr id="9" name="Picture 8">
            <a:extLst>
              <a:ext uri="{FF2B5EF4-FFF2-40B4-BE49-F238E27FC236}">
                <a16:creationId xmlns:a16="http://schemas.microsoft.com/office/drawing/2014/main" id="{993AB0A3-A4C0-BC4A-AC9C-9997581F3FD0}"/>
              </a:ext>
            </a:extLst>
          </p:cNvPr>
          <p:cNvPicPr>
            <a:picLocks noChangeAspect="1"/>
          </p:cNvPicPr>
          <p:nvPr/>
        </p:nvPicPr>
        <p:blipFill>
          <a:blip r:embed="rId4"/>
          <a:srcRect/>
          <a:stretch/>
        </p:blipFill>
        <p:spPr>
          <a:xfrm>
            <a:off x="4494117" y="2963165"/>
            <a:ext cx="3191991" cy="2395755"/>
          </a:xfrm>
          <a:prstGeom prst="rect">
            <a:avLst/>
          </a:prstGeom>
        </p:spPr>
      </p:pic>
      <p:pic>
        <p:nvPicPr>
          <p:cNvPr id="10" name="Picture 9">
            <a:extLst>
              <a:ext uri="{FF2B5EF4-FFF2-40B4-BE49-F238E27FC236}">
                <a16:creationId xmlns:a16="http://schemas.microsoft.com/office/drawing/2014/main" id="{2673CF88-05A5-5747-85BA-C230D5C3BBEF}"/>
              </a:ext>
            </a:extLst>
          </p:cNvPr>
          <p:cNvPicPr>
            <a:picLocks noChangeAspect="1"/>
          </p:cNvPicPr>
          <p:nvPr/>
        </p:nvPicPr>
        <p:blipFill>
          <a:blip r:embed="rId5"/>
          <a:srcRect/>
          <a:stretch/>
        </p:blipFill>
        <p:spPr>
          <a:xfrm>
            <a:off x="8410193" y="2965008"/>
            <a:ext cx="3192785" cy="2394589"/>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567712"/>
            <a:ext cx="3892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A Doctor</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565191"/>
            <a:ext cx="3892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An Engineer</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565191"/>
            <a:ext cx="3892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A Chemist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344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958A01-A7D2-5347-84FB-6CAB34CC19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54387" y="2473222"/>
            <a:ext cx="3399538" cy="3866762"/>
          </a:xfrm>
          <a:prstGeom prst="rect">
            <a:avLst/>
          </a:prstGeom>
        </p:spPr>
      </p:pic>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8081584" y="1556847"/>
            <a:ext cx="3272341"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An Engineer</a:t>
            </a:r>
          </a:p>
        </p:txBody>
      </p:sp>
      <p:sp>
        <p:nvSpPr>
          <p:cNvPr id="8" name="Rectangle 7">
            <a:extLst>
              <a:ext uri="{FF2B5EF4-FFF2-40B4-BE49-F238E27FC236}">
                <a16:creationId xmlns:a16="http://schemas.microsoft.com/office/drawing/2014/main" id="{9EBC819A-5429-B34E-9A29-BF6579D9EADC}"/>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Alice Perry</a:t>
            </a:r>
          </a:p>
        </p:txBody>
      </p:sp>
      <p:pic>
        <p:nvPicPr>
          <p:cNvPr id="10" name="Picture 9">
            <a:extLst>
              <a:ext uri="{FF2B5EF4-FFF2-40B4-BE49-F238E27FC236}">
                <a16:creationId xmlns:a16="http://schemas.microsoft.com/office/drawing/2014/main" id="{187549D3-983F-124B-8E54-60C9758C34C2}"/>
              </a:ext>
            </a:extLst>
          </p:cNvPr>
          <p:cNvPicPr>
            <a:picLocks noChangeAspect="1"/>
          </p:cNvPicPr>
          <p:nvPr/>
        </p:nvPicPr>
        <p:blipFill>
          <a:blip r:embed="rId4"/>
          <a:srcRect/>
          <a:stretch/>
        </p:blipFill>
        <p:spPr>
          <a:xfrm>
            <a:off x="1349597" y="1816547"/>
            <a:ext cx="5716653" cy="4290645"/>
          </a:xfrm>
          <a:prstGeom prst="rect">
            <a:avLst/>
          </a:prstGeom>
        </p:spPr>
      </p:pic>
    </p:spTree>
    <p:extLst>
      <p:ext uri="{BB962C8B-B14F-4D97-AF65-F5344CB8AC3E}">
        <p14:creationId xmlns:p14="http://schemas.microsoft.com/office/powerpoint/2010/main" val="824048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533A71-BFC7-4F43-B7EF-A5FA75BB76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252720" cy="6858000"/>
          </a:xfrm>
          <a:prstGeom prst="rect">
            <a:avLst/>
          </a:prstGeom>
        </p:spPr>
      </p:pic>
      <p:sp>
        <p:nvSpPr>
          <p:cNvPr id="6" name="Rectangle 5">
            <a:extLst>
              <a:ext uri="{FF2B5EF4-FFF2-40B4-BE49-F238E27FC236}">
                <a16:creationId xmlns:a16="http://schemas.microsoft.com/office/drawing/2014/main" id="{9E4EE9D9-ADBA-EE47-B1B1-2703481D91D6}"/>
              </a:ext>
            </a:extLst>
          </p:cNvPr>
          <p:cNvSpPr/>
          <p:nvPr/>
        </p:nvSpPr>
        <p:spPr>
          <a:xfrm>
            <a:off x="6015190" y="1945815"/>
            <a:ext cx="5617537"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Alice went to university in Galway – and became the first woman in Europe (possibly the world) to get a degree in engineering. Women weren’t even allowed to vote in those days – so this was quite an achievement! The Engineering Building at her old university is named after her.</a:t>
            </a:r>
          </a:p>
        </p:txBody>
      </p:sp>
      <p:sp>
        <p:nvSpPr>
          <p:cNvPr id="11" name="Rectangle 10">
            <a:extLst>
              <a:ext uri="{FF2B5EF4-FFF2-40B4-BE49-F238E27FC236}">
                <a16:creationId xmlns:a16="http://schemas.microsoft.com/office/drawing/2014/main" id="{73134EA3-E2DD-2B4B-B78F-5883F53C46AA}"/>
              </a:ext>
            </a:extLst>
          </p:cNvPr>
          <p:cNvSpPr/>
          <p:nvPr/>
        </p:nvSpPr>
        <p:spPr>
          <a:xfrm>
            <a:off x="5867398" y="695775"/>
            <a:ext cx="591311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67875"/>
                </a:solidFill>
                <a:effectLst/>
                <a:uLnTx/>
                <a:uFillTx/>
                <a:latin typeface="Arial" panose="020B0604020202020204" pitchFamily="34" charset="0"/>
                <a:ea typeface="Calibri" panose="020F0502020204030204" pitchFamily="34" charset="0"/>
                <a:cs typeface="Arial" panose="020B0604020202020204" pitchFamily="34" charset="0"/>
              </a:rPr>
              <a:t>Trailblazing Engineer</a:t>
            </a:r>
          </a:p>
        </p:txBody>
      </p:sp>
      <p:pic>
        <p:nvPicPr>
          <p:cNvPr id="12" name="Picture 11">
            <a:extLst>
              <a:ext uri="{FF2B5EF4-FFF2-40B4-BE49-F238E27FC236}">
                <a16:creationId xmlns:a16="http://schemas.microsoft.com/office/drawing/2014/main" id="{A444AE0A-DB12-7045-8386-4FDDCF2F1F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Tree>
    <p:extLst>
      <p:ext uri="{BB962C8B-B14F-4D97-AF65-F5344CB8AC3E}">
        <p14:creationId xmlns:p14="http://schemas.microsoft.com/office/powerpoint/2010/main" val="2989594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C3B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5DFBF1-A231-F24C-81F6-DD16CD4799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680"/>
            <a:ext cx="924560" cy="924560"/>
          </a:xfrm>
          <a:prstGeom prst="rect">
            <a:avLst/>
          </a:prstGeom>
        </p:spPr>
      </p:pic>
      <p:pic>
        <p:nvPicPr>
          <p:cNvPr id="9" name="Picture 8">
            <a:extLst>
              <a:ext uri="{FF2B5EF4-FFF2-40B4-BE49-F238E27FC236}">
                <a16:creationId xmlns:a16="http://schemas.microsoft.com/office/drawing/2014/main" id="{160FEDEF-D6D7-C94F-9D88-8298FD9323D3}"/>
              </a:ext>
            </a:extLst>
          </p:cNvPr>
          <p:cNvPicPr>
            <a:picLocks noChangeAspect="1"/>
          </p:cNvPicPr>
          <p:nvPr/>
        </p:nvPicPr>
        <p:blipFill>
          <a:blip r:embed="rId4"/>
          <a:srcRect/>
          <a:stretch/>
        </p:blipFill>
        <p:spPr>
          <a:xfrm>
            <a:off x="1536192" y="0"/>
            <a:ext cx="10655808" cy="6858000"/>
          </a:xfrm>
          <a:prstGeom prst="rect">
            <a:avLst/>
          </a:prstGeom>
          <a:solidFill>
            <a:schemeClr val="bg2">
              <a:lumMod val="50000"/>
            </a:schemeClr>
          </a:solidFill>
        </p:spPr>
      </p:pic>
      <p:sp>
        <p:nvSpPr>
          <p:cNvPr id="2" name="Rectangle 1">
            <a:extLst>
              <a:ext uri="{FF2B5EF4-FFF2-40B4-BE49-F238E27FC236}">
                <a16:creationId xmlns:a16="http://schemas.microsoft.com/office/drawing/2014/main" id="{9CAB13CC-5B85-8143-A910-99B9C1677C7D}"/>
              </a:ext>
            </a:extLst>
          </p:cNvPr>
          <p:cNvSpPr/>
          <p:nvPr/>
        </p:nvSpPr>
        <p:spPr>
          <a:xfrm>
            <a:off x="1536192" y="457013"/>
            <a:ext cx="5992368" cy="1384995"/>
          </a:xfrm>
          <a:prstGeom prst="rect">
            <a:avLst/>
          </a:prstGeom>
          <a:solidFill>
            <a:schemeClr val="tx1">
              <a:lumMod val="75000"/>
              <a:lumOff val="25000"/>
            </a:schemeClr>
          </a:solidFill>
        </p:spPr>
        <p:txBody>
          <a:bodyPr wrap="square">
            <a:spAutoFit/>
          </a:bodyPr>
          <a:lstStyle/>
          <a:p>
            <a:r>
              <a:rPr lang="en-GB" sz="2800" dirty="0">
                <a:solidFill>
                  <a:prstClr val="white"/>
                </a:solidFill>
                <a:latin typeface="Arial" panose="020B0604020202020204" pitchFamily="34" charset="0"/>
                <a:cs typeface="Arial" panose="020B0604020202020204" pitchFamily="34" charset="0"/>
              </a:rPr>
              <a:t>After working as the County Surveyor in Galway West, Alice took a similar job in which UK city …?</a:t>
            </a:r>
          </a:p>
        </p:txBody>
      </p:sp>
      <p:sp>
        <p:nvSpPr>
          <p:cNvPr id="5" name="Oval 4">
            <a:extLst>
              <a:ext uri="{FF2B5EF4-FFF2-40B4-BE49-F238E27FC236}">
                <a16:creationId xmlns:a16="http://schemas.microsoft.com/office/drawing/2014/main" id="{33847C0F-4238-484B-B941-A6F962D45D7A}"/>
              </a:ext>
            </a:extLst>
          </p:cNvPr>
          <p:cNvSpPr/>
          <p:nvPr/>
        </p:nvSpPr>
        <p:spPr>
          <a:xfrm>
            <a:off x="-696976" y="5057648"/>
            <a:ext cx="2928112" cy="2928112"/>
          </a:xfrm>
          <a:prstGeom prst="ellipse">
            <a:avLst/>
          </a:prstGeom>
          <a:solidFill>
            <a:srgbClr val="009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55A4072-9AA6-4D42-A799-D063FEC8B0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55494" y="3206496"/>
            <a:ext cx="4940506" cy="3566160"/>
          </a:xfrm>
          <a:prstGeom prst="rect">
            <a:avLst/>
          </a:prstGeom>
        </p:spPr>
      </p:pic>
      <p:pic>
        <p:nvPicPr>
          <p:cNvPr id="8" name="Picture 7">
            <a:extLst>
              <a:ext uri="{FF2B5EF4-FFF2-40B4-BE49-F238E27FC236}">
                <a16:creationId xmlns:a16="http://schemas.microsoft.com/office/drawing/2014/main" id="{35C73914-4849-EA42-BFCE-12774DFFA8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200" y="2796798"/>
            <a:ext cx="2572309" cy="4385555"/>
          </a:xfrm>
          <a:prstGeom prst="rect">
            <a:avLst/>
          </a:prstGeom>
        </p:spPr>
      </p:pic>
    </p:spTree>
    <p:extLst>
      <p:ext uri="{BB962C8B-B14F-4D97-AF65-F5344CB8AC3E}">
        <p14:creationId xmlns:p14="http://schemas.microsoft.com/office/powerpoint/2010/main" val="3632595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700719" y="1481797"/>
            <a:ext cx="8821046" cy="954107"/>
          </a:xfrm>
          <a:prstGeom prst="rect">
            <a:avLst/>
          </a:prstGeom>
        </p:spPr>
        <p:txBody>
          <a:bodyPr wrap="square">
            <a:spAutoFit/>
          </a:bodyPr>
          <a:lstStyle/>
          <a:p>
            <a:pPr algn="ctr"/>
            <a:r>
              <a:rPr lang="en-GB" sz="2800" dirty="0">
                <a:solidFill>
                  <a:prstClr val="white"/>
                </a:solidFill>
                <a:latin typeface="Arial" panose="020B0604020202020204" pitchFamily="34" charset="0"/>
                <a:cs typeface="Arial" panose="020B0604020202020204" pitchFamily="34" charset="0"/>
              </a:rPr>
              <a:t>After working as the County Surveyor in Galway West, Alice took a job in which UK city …?</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Alice Perry</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4899" y="2971979"/>
            <a:ext cx="3197481" cy="2378126"/>
          </a:xfrm>
          <a:prstGeom prst="rect">
            <a:avLst/>
          </a:prstGeom>
        </p:spPr>
      </p:pic>
      <p:pic>
        <p:nvPicPr>
          <p:cNvPr id="9" name="Picture 8">
            <a:extLst>
              <a:ext uri="{FF2B5EF4-FFF2-40B4-BE49-F238E27FC236}">
                <a16:creationId xmlns:a16="http://schemas.microsoft.com/office/drawing/2014/main" id="{993AB0A3-A4C0-BC4A-AC9C-9997581F3F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94117" y="2971979"/>
            <a:ext cx="3191991" cy="2378126"/>
          </a:xfrm>
          <a:prstGeom prst="rect">
            <a:avLst/>
          </a:prstGeom>
        </p:spPr>
      </p:pic>
      <p:pic>
        <p:nvPicPr>
          <p:cNvPr id="10" name="Picture 9">
            <a:extLst>
              <a:ext uri="{FF2B5EF4-FFF2-40B4-BE49-F238E27FC236}">
                <a16:creationId xmlns:a16="http://schemas.microsoft.com/office/drawing/2014/main" id="{2673CF88-05A5-5747-85BA-C230D5C3BBEF}"/>
              </a:ext>
            </a:extLst>
          </p:cNvPr>
          <p:cNvPicPr>
            <a:picLocks noChangeAspect="1"/>
          </p:cNvPicPr>
          <p:nvPr/>
        </p:nvPicPr>
        <p:blipFill>
          <a:blip r:embed="rId5"/>
          <a:srcRect/>
          <a:stretch/>
        </p:blipFill>
        <p:spPr>
          <a:xfrm>
            <a:off x="8410193" y="2971979"/>
            <a:ext cx="3192785" cy="2378125"/>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567712"/>
            <a:ext cx="3892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London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565191"/>
            <a:ext cx="3892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Liverpool</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565191"/>
            <a:ext cx="3892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Glasgow</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084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958A01-A7D2-5347-84FB-6CAB34CC19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54387" y="2473222"/>
            <a:ext cx="3399538" cy="3866762"/>
          </a:xfrm>
          <a:prstGeom prst="rect">
            <a:avLst/>
          </a:prstGeom>
        </p:spPr>
      </p:pic>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8081584" y="1556847"/>
            <a:ext cx="32723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138"/>
                </a:solidFill>
                <a:latin typeface="Arial" panose="020B0604020202020204" pitchFamily="34" charset="0"/>
                <a:cs typeface="Arial" panose="020B0604020202020204" pitchFamily="34" charset="0"/>
              </a:rPr>
              <a:t>London</a:t>
            </a:r>
            <a:endParaRPr kumimoji="0" lang="en-US" sz="3600" b="1" i="0" u="none" strike="noStrike" kern="1200" cap="none" spc="0" normalizeH="0" baseline="0" noProof="0" dirty="0">
              <a:ln>
                <a:noFill/>
              </a:ln>
              <a:solidFill>
                <a:srgbClr val="FFF138"/>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9EBC819A-5429-B34E-9A29-BF6579D9EADC}"/>
              </a:ext>
            </a:extLst>
          </p:cNvPr>
          <p:cNvSpPr/>
          <p:nvPr/>
        </p:nvSpPr>
        <p:spPr>
          <a:xfrm>
            <a:off x="1494510" y="465302"/>
            <a:ext cx="920297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Alice Perry</a:t>
            </a:r>
          </a:p>
        </p:txBody>
      </p:sp>
      <p:pic>
        <p:nvPicPr>
          <p:cNvPr id="10" name="Picture 9">
            <a:extLst>
              <a:ext uri="{FF2B5EF4-FFF2-40B4-BE49-F238E27FC236}">
                <a16:creationId xmlns:a16="http://schemas.microsoft.com/office/drawing/2014/main" id="{187549D3-983F-124B-8E54-60C9758C34C2}"/>
              </a:ext>
            </a:extLst>
          </p:cNvPr>
          <p:cNvPicPr>
            <a:picLocks noChangeAspect="1"/>
          </p:cNvPicPr>
          <p:nvPr/>
        </p:nvPicPr>
        <p:blipFill>
          <a:blip r:embed="rId4"/>
          <a:srcRect/>
          <a:stretch/>
        </p:blipFill>
        <p:spPr>
          <a:xfrm>
            <a:off x="1349597" y="1835989"/>
            <a:ext cx="5716653" cy="4251760"/>
          </a:xfrm>
          <a:prstGeom prst="rect">
            <a:avLst/>
          </a:prstGeom>
        </p:spPr>
      </p:pic>
    </p:spTree>
    <p:extLst>
      <p:ext uri="{BB962C8B-B14F-4D97-AF65-F5344CB8AC3E}">
        <p14:creationId xmlns:p14="http://schemas.microsoft.com/office/powerpoint/2010/main" val="1509857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63F70F-6E8C-724F-9449-1515A49D3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252720" cy="6858000"/>
          </a:xfrm>
          <a:prstGeom prst="rect">
            <a:avLst/>
          </a:prstGeom>
        </p:spPr>
      </p:pic>
      <p:sp>
        <p:nvSpPr>
          <p:cNvPr id="6" name="Rectangle 5">
            <a:extLst>
              <a:ext uri="{FF2B5EF4-FFF2-40B4-BE49-F238E27FC236}">
                <a16:creationId xmlns:a16="http://schemas.microsoft.com/office/drawing/2014/main" id="{9E4EE9D9-ADBA-EE47-B1B1-2703481D91D6}"/>
              </a:ext>
            </a:extLst>
          </p:cNvPr>
          <p:cNvSpPr/>
          <p:nvPr/>
        </p:nvSpPr>
        <p:spPr>
          <a:xfrm>
            <a:off x="5978352" y="1898180"/>
            <a:ext cx="5684520"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rial" panose="020B0604020202020204" pitchFamily="34" charset="0"/>
                <a:cs typeface="Arial" panose="020B0604020202020204" pitchFamily="34" charset="0"/>
              </a:rPr>
              <a:t>Her job as County Surveyor was only temporary </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and when she applied for it on a full-time basis it was given to a man! Looking for work suitable for her qualifications, she moved to London – where she got a job as a Factory Inspector (and she moved again, to Glasgow, a little later).</a:t>
            </a:r>
          </a:p>
        </p:txBody>
      </p:sp>
      <p:sp>
        <p:nvSpPr>
          <p:cNvPr id="11" name="Rectangle 10">
            <a:extLst>
              <a:ext uri="{FF2B5EF4-FFF2-40B4-BE49-F238E27FC236}">
                <a16:creationId xmlns:a16="http://schemas.microsoft.com/office/drawing/2014/main" id="{73134EA3-E2DD-2B4B-B78F-5883F53C46AA}"/>
              </a:ext>
            </a:extLst>
          </p:cNvPr>
          <p:cNvSpPr/>
          <p:nvPr/>
        </p:nvSpPr>
        <p:spPr>
          <a:xfrm>
            <a:off x="5732437" y="695775"/>
            <a:ext cx="5930435"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67875"/>
                </a:solidFill>
                <a:effectLst/>
                <a:uLnTx/>
                <a:uFillTx/>
                <a:latin typeface="Arial" panose="020B0604020202020204" pitchFamily="34" charset="0"/>
                <a:ea typeface="Calibri" panose="020F0502020204030204" pitchFamily="34" charset="0"/>
                <a:cs typeface="Arial" panose="020B0604020202020204" pitchFamily="34" charset="0"/>
              </a:rPr>
              <a:t>The Search for Work</a:t>
            </a:r>
          </a:p>
        </p:txBody>
      </p:sp>
      <p:pic>
        <p:nvPicPr>
          <p:cNvPr id="12" name="Picture 11">
            <a:extLst>
              <a:ext uri="{FF2B5EF4-FFF2-40B4-BE49-F238E27FC236}">
                <a16:creationId xmlns:a16="http://schemas.microsoft.com/office/drawing/2014/main" id="{A444AE0A-DB12-7045-8386-4FDDCF2F1F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Tree>
    <p:extLst>
      <p:ext uri="{BB962C8B-B14F-4D97-AF65-F5344CB8AC3E}">
        <p14:creationId xmlns:p14="http://schemas.microsoft.com/office/powerpoint/2010/main" val="261318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C3B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5DFBF1-A231-F24C-81F6-DD16CD4799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680"/>
            <a:ext cx="924560" cy="924560"/>
          </a:xfrm>
          <a:prstGeom prst="rect">
            <a:avLst/>
          </a:prstGeom>
        </p:spPr>
      </p:pic>
      <p:pic>
        <p:nvPicPr>
          <p:cNvPr id="9" name="Picture 8">
            <a:extLst>
              <a:ext uri="{FF2B5EF4-FFF2-40B4-BE49-F238E27FC236}">
                <a16:creationId xmlns:a16="http://schemas.microsoft.com/office/drawing/2014/main" id="{160FEDEF-D6D7-C94F-9D88-8298FD9323D3}"/>
              </a:ext>
            </a:extLst>
          </p:cNvPr>
          <p:cNvPicPr>
            <a:picLocks noChangeAspect="1"/>
          </p:cNvPicPr>
          <p:nvPr/>
        </p:nvPicPr>
        <p:blipFill>
          <a:blip r:embed="rId4"/>
          <a:srcRect/>
          <a:stretch/>
        </p:blipFill>
        <p:spPr>
          <a:xfrm>
            <a:off x="1536192" y="0"/>
            <a:ext cx="10655808" cy="6858000"/>
          </a:xfrm>
          <a:prstGeom prst="rect">
            <a:avLst/>
          </a:prstGeom>
          <a:solidFill>
            <a:schemeClr val="bg2">
              <a:lumMod val="50000"/>
            </a:schemeClr>
          </a:solidFill>
        </p:spPr>
      </p:pic>
      <p:sp>
        <p:nvSpPr>
          <p:cNvPr id="2" name="Rectangle 1">
            <a:extLst>
              <a:ext uri="{FF2B5EF4-FFF2-40B4-BE49-F238E27FC236}">
                <a16:creationId xmlns:a16="http://schemas.microsoft.com/office/drawing/2014/main" id="{9CAB13CC-5B85-8143-A910-99B9C1677C7D}"/>
              </a:ext>
            </a:extLst>
          </p:cNvPr>
          <p:cNvSpPr/>
          <p:nvPr/>
        </p:nvSpPr>
        <p:spPr>
          <a:xfrm>
            <a:off x="1536192" y="398895"/>
            <a:ext cx="6205728" cy="1815882"/>
          </a:xfrm>
          <a:prstGeom prst="rect">
            <a:avLst/>
          </a:prstGeom>
          <a:solidFill>
            <a:schemeClr val="tx1">
              <a:lumMod val="75000"/>
              <a:lumOff val="2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Alice eventually</a:t>
            </a:r>
            <a:r>
              <a:rPr kumimoji="0" lang="en-GB" sz="2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emigrated to America – where she put her understanding of form and structure to a different use. What did she become</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5" name="Oval 4">
            <a:extLst>
              <a:ext uri="{FF2B5EF4-FFF2-40B4-BE49-F238E27FC236}">
                <a16:creationId xmlns:a16="http://schemas.microsoft.com/office/drawing/2014/main" id="{33847C0F-4238-484B-B941-A6F962D45D7A}"/>
              </a:ext>
            </a:extLst>
          </p:cNvPr>
          <p:cNvSpPr/>
          <p:nvPr/>
        </p:nvSpPr>
        <p:spPr>
          <a:xfrm>
            <a:off x="-696976" y="5057648"/>
            <a:ext cx="2928112" cy="2928112"/>
          </a:xfrm>
          <a:prstGeom prst="ellipse">
            <a:avLst/>
          </a:prstGeom>
          <a:solidFill>
            <a:srgbClr val="009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91F168D-1074-904E-8BA6-D4E8232E0D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200" y="2796798"/>
            <a:ext cx="2572309" cy="4385555"/>
          </a:xfrm>
          <a:prstGeom prst="rect">
            <a:avLst/>
          </a:prstGeom>
        </p:spPr>
      </p:pic>
      <p:pic>
        <p:nvPicPr>
          <p:cNvPr id="12" name="Picture 11">
            <a:extLst>
              <a:ext uri="{FF2B5EF4-FFF2-40B4-BE49-F238E27FC236}">
                <a16:creationId xmlns:a16="http://schemas.microsoft.com/office/drawing/2014/main" id="{655A4072-9AA6-4D42-A799-D063FEC8B0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155494" y="3206496"/>
            <a:ext cx="4940506" cy="3566160"/>
          </a:xfrm>
          <a:prstGeom prst="rect">
            <a:avLst/>
          </a:prstGeom>
        </p:spPr>
      </p:pic>
    </p:spTree>
    <p:extLst>
      <p:ext uri="{BB962C8B-B14F-4D97-AF65-F5344CB8AC3E}">
        <p14:creationId xmlns:p14="http://schemas.microsoft.com/office/powerpoint/2010/main" val="728705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42555D-CD82-9B45-9B15-E001828BC6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835865" y="1423905"/>
            <a:ext cx="6520270" cy="4350950"/>
          </a:xfrm>
          <a:prstGeom prst="rect">
            <a:avLst/>
          </a:prstGeom>
        </p:spPr>
      </p:pic>
      <p:sp>
        <p:nvSpPr>
          <p:cNvPr id="9" name="Rectangle 8">
            <a:extLst>
              <a:ext uri="{FF2B5EF4-FFF2-40B4-BE49-F238E27FC236}">
                <a16:creationId xmlns:a16="http://schemas.microsoft.com/office/drawing/2014/main" id="{C25C01E6-96A4-CA43-9E54-2548D3C30FC8}"/>
              </a:ext>
            </a:extLst>
          </p:cNvPr>
          <p:cNvSpPr/>
          <p:nvPr/>
        </p:nvSpPr>
        <p:spPr>
          <a:xfrm>
            <a:off x="1494514" y="337297"/>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Key Engineering #1</a:t>
            </a:r>
          </a:p>
        </p:txBody>
      </p:sp>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TextBox 4">
            <a:extLst>
              <a:ext uri="{FF2B5EF4-FFF2-40B4-BE49-F238E27FC236}">
                <a16:creationId xmlns:a16="http://schemas.microsoft.com/office/drawing/2014/main" id="{CA1C4BFB-D2C9-0641-8CA1-05B97CBF5D04}"/>
              </a:ext>
            </a:extLst>
          </p:cNvPr>
          <p:cNvSpPr txBox="1"/>
          <p:nvPr/>
        </p:nvSpPr>
        <p:spPr>
          <a:xfrm>
            <a:off x="4167016" y="6030466"/>
            <a:ext cx="3857967" cy="646331"/>
          </a:xfrm>
          <a:prstGeom prst="rect">
            <a:avLst/>
          </a:prstGeom>
          <a:noFill/>
        </p:spPr>
        <p:txBody>
          <a:bodyPr wrap="square" rtlCol="0">
            <a:spAutoFit/>
          </a:bodyPr>
          <a:lstStyle/>
          <a:p>
            <a:pPr algn="ctr"/>
            <a:r>
              <a:rPr lang="en-US" sz="3600" b="1" dirty="0">
                <a:solidFill>
                  <a:srgbClr val="FFF138"/>
                </a:solidFill>
                <a:latin typeface="Arial" panose="020B0604020202020204" pitchFamily="34" charset="0"/>
                <a:cs typeface="Arial" panose="020B0604020202020204" pitchFamily="34" charset="0"/>
              </a:rPr>
              <a:t>The Wheel</a:t>
            </a:r>
          </a:p>
        </p:txBody>
      </p:sp>
    </p:spTree>
    <p:extLst>
      <p:ext uri="{BB962C8B-B14F-4D97-AF65-F5344CB8AC3E}">
        <p14:creationId xmlns:p14="http://schemas.microsoft.com/office/powerpoint/2010/main" val="22602547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2235353" y="1574335"/>
            <a:ext cx="7727005" cy="1815882"/>
          </a:xfrm>
          <a:prstGeom prst="rect">
            <a:avLst/>
          </a:prstGeom>
        </p:spPr>
        <p:txBody>
          <a:bodyPr wrap="square">
            <a:spAutoFit/>
          </a:bodyPr>
          <a:lstStyle/>
          <a:p>
            <a:pPr>
              <a:defRPr/>
            </a:pPr>
            <a:r>
              <a:rPr lang="en-GB" sz="2800" dirty="0">
                <a:solidFill>
                  <a:prstClr val="white"/>
                </a:solidFill>
                <a:latin typeface="Arial" panose="020B0604020202020204" pitchFamily="34" charset="0"/>
                <a:cs typeface="Arial" panose="020B0604020202020204" pitchFamily="34" charset="0"/>
              </a:rPr>
              <a:t>Alice eventually emigrated to America – where she put her understanding of form and structure to a different use. What did she become…?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Alice Perry</a:t>
            </a:r>
          </a:p>
        </p:txBody>
      </p:sp>
      <p:grpSp>
        <p:nvGrpSpPr>
          <p:cNvPr id="28" name="Group 27">
            <a:extLst>
              <a:ext uri="{FF2B5EF4-FFF2-40B4-BE49-F238E27FC236}">
                <a16:creationId xmlns:a16="http://schemas.microsoft.com/office/drawing/2014/main" id="{3FD84FF5-3B6D-E143-B3CE-46CA5FF2DC21}"/>
              </a:ext>
            </a:extLst>
          </p:cNvPr>
          <p:cNvGrpSpPr/>
          <p:nvPr/>
        </p:nvGrpSpPr>
        <p:grpSpPr>
          <a:xfrm>
            <a:off x="359168" y="3576456"/>
            <a:ext cx="3892378" cy="2517344"/>
            <a:chOff x="383882" y="3286896"/>
            <a:chExt cx="3892378" cy="2517344"/>
          </a:xfrm>
        </p:grpSpPr>
        <p:grpSp>
          <p:nvGrpSpPr>
            <p:cNvPr id="27" name="Group 26">
              <a:extLst>
                <a:ext uri="{FF2B5EF4-FFF2-40B4-BE49-F238E27FC236}">
                  <a16:creationId xmlns:a16="http://schemas.microsoft.com/office/drawing/2014/main" id="{C334C868-CC9F-CF4D-87FE-ADEC45558AD1}"/>
                </a:ext>
              </a:extLst>
            </p:cNvPr>
            <p:cNvGrpSpPr/>
            <p:nvPr/>
          </p:nvGrpSpPr>
          <p:grpSpPr>
            <a:xfrm>
              <a:off x="576526" y="3286896"/>
              <a:ext cx="3571103" cy="2517344"/>
              <a:chOff x="576526" y="3286896"/>
              <a:chExt cx="3571103" cy="2517344"/>
            </a:xfrm>
          </p:grpSpPr>
          <p:sp>
            <p:nvSpPr>
              <p:cNvPr id="19" name="Oval 18">
                <a:extLst>
                  <a:ext uri="{FF2B5EF4-FFF2-40B4-BE49-F238E27FC236}">
                    <a16:creationId xmlns:a16="http://schemas.microsoft.com/office/drawing/2014/main" id="{C44BCAA4-4F2D-6B4E-AE62-AC463D3678D4}"/>
                  </a:ext>
                </a:extLst>
              </p:cNvPr>
              <p:cNvSpPr/>
              <p:nvPr/>
            </p:nvSpPr>
            <p:spPr>
              <a:xfrm>
                <a:off x="576526" y="3286896"/>
                <a:ext cx="3571103" cy="2224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Moon 25">
                <a:extLst>
                  <a:ext uri="{FF2B5EF4-FFF2-40B4-BE49-F238E27FC236}">
                    <a16:creationId xmlns:a16="http://schemas.microsoft.com/office/drawing/2014/main" id="{BDC0C20C-DA7A-4E48-B4B8-F7BFD4C8929A}"/>
                  </a:ext>
                </a:extLst>
              </p:cNvPr>
              <p:cNvSpPr/>
              <p:nvPr/>
            </p:nvSpPr>
            <p:spPr>
              <a:xfrm rot="12495293">
                <a:off x="835459" y="4035951"/>
                <a:ext cx="1178122" cy="176828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944CE385-6AF0-2941-8116-D04378A3DAC5}"/>
                </a:ext>
              </a:extLst>
            </p:cNvPr>
            <p:cNvSpPr txBox="1"/>
            <p:nvPr/>
          </p:nvSpPr>
          <p:spPr>
            <a:xfrm>
              <a:off x="383882" y="4140474"/>
              <a:ext cx="38923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cs typeface="Arial" panose="020B0604020202020204" pitchFamily="34" charset="0"/>
                </a:rPr>
                <a:t>A Painter</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D0D7C7D0-C5BA-3B44-89EC-667DE85152BC}"/>
              </a:ext>
            </a:extLst>
          </p:cNvPr>
          <p:cNvGrpSpPr/>
          <p:nvPr/>
        </p:nvGrpSpPr>
        <p:grpSpPr>
          <a:xfrm>
            <a:off x="4165298" y="3576456"/>
            <a:ext cx="3892378" cy="2517344"/>
            <a:chOff x="4165298" y="3286896"/>
            <a:chExt cx="3892378" cy="2517344"/>
          </a:xfrm>
        </p:grpSpPr>
        <p:grpSp>
          <p:nvGrpSpPr>
            <p:cNvPr id="30" name="Group 29">
              <a:extLst>
                <a:ext uri="{FF2B5EF4-FFF2-40B4-BE49-F238E27FC236}">
                  <a16:creationId xmlns:a16="http://schemas.microsoft.com/office/drawing/2014/main" id="{E07BCAE0-FAA4-D447-9C5E-CB7982C62A65}"/>
                </a:ext>
              </a:extLst>
            </p:cNvPr>
            <p:cNvGrpSpPr/>
            <p:nvPr/>
          </p:nvGrpSpPr>
          <p:grpSpPr>
            <a:xfrm>
              <a:off x="4375109" y="3286896"/>
              <a:ext cx="3571103" cy="2517344"/>
              <a:chOff x="576526" y="3286896"/>
              <a:chExt cx="3571103" cy="2517344"/>
            </a:xfrm>
          </p:grpSpPr>
          <p:sp>
            <p:nvSpPr>
              <p:cNvPr id="32" name="Oval 31">
                <a:extLst>
                  <a:ext uri="{FF2B5EF4-FFF2-40B4-BE49-F238E27FC236}">
                    <a16:creationId xmlns:a16="http://schemas.microsoft.com/office/drawing/2014/main" id="{5E273A5A-168F-5745-8819-756799AAD0AA}"/>
                  </a:ext>
                </a:extLst>
              </p:cNvPr>
              <p:cNvSpPr/>
              <p:nvPr/>
            </p:nvSpPr>
            <p:spPr>
              <a:xfrm>
                <a:off x="576526" y="3286896"/>
                <a:ext cx="3571103" cy="2224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Moon 32">
                <a:extLst>
                  <a:ext uri="{FF2B5EF4-FFF2-40B4-BE49-F238E27FC236}">
                    <a16:creationId xmlns:a16="http://schemas.microsoft.com/office/drawing/2014/main" id="{57D07600-C382-AF4B-8967-738E02669294}"/>
                  </a:ext>
                </a:extLst>
              </p:cNvPr>
              <p:cNvSpPr/>
              <p:nvPr/>
            </p:nvSpPr>
            <p:spPr>
              <a:xfrm rot="12495293">
                <a:off x="835459" y="4035951"/>
                <a:ext cx="1178122" cy="176828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8C193C3-6DCC-5544-98E8-CBD27AB6315B}"/>
                </a:ext>
              </a:extLst>
            </p:cNvPr>
            <p:cNvSpPr txBox="1"/>
            <p:nvPr/>
          </p:nvSpPr>
          <p:spPr>
            <a:xfrm>
              <a:off x="4165298" y="4140474"/>
              <a:ext cx="38923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cs typeface="Arial" panose="020B0604020202020204" pitchFamily="34" charset="0"/>
                </a:rPr>
                <a:t>A Poet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A72A3C33-7AEF-274F-95F1-0C1F751C4701}"/>
              </a:ext>
            </a:extLst>
          </p:cNvPr>
          <p:cNvGrpSpPr/>
          <p:nvPr/>
        </p:nvGrpSpPr>
        <p:grpSpPr>
          <a:xfrm>
            <a:off x="8016169" y="3576456"/>
            <a:ext cx="3892378" cy="2517344"/>
            <a:chOff x="8016169" y="3286896"/>
            <a:chExt cx="3892378" cy="2517344"/>
          </a:xfrm>
        </p:grpSpPr>
        <p:grpSp>
          <p:nvGrpSpPr>
            <p:cNvPr id="34" name="Group 33">
              <a:extLst>
                <a:ext uri="{FF2B5EF4-FFF2-40B4-BE49-F238E27FC236}">
                  <a16:creationId xmlns:a16="http://schemas.microsoft.com/office/drawing/2014/main" id="{2B00BBBB-9847-8247-A70C-9D18A2CF9516}"/>
                </a:ext>
              </a:extLst>
            </p:cNvPr>
            <p:cNvGrpSpPr/>
            <p:nvPr/>
          </p:nvGrpSpPr>
          <p:grpSpPr>
            <a:xfrm>
              <a:off x="8196534" y="3286896"/>
              <a:ext cx="3571103" cy="2517344"/>
              <a:chOff x="576526" y="3286896"/>
              <a:chExt cx="3571103" cy="2517344"/>
            </a:xfrm>
          </p:grpSpPr>
          <p:sp>
            <p:nvSpPr>
              <p:cNvPr id="35" name="Oval 34">
                <a:extLst>
                  <a:ext uri="{FF2B5EF4-FFF2-40B4-BE49-F238E27FC236}">
                    <a16:creationId xmlns:a16="http://schemas.microsoft.com/office/drawing/2014/main" id="{DB896E6E-5CCB-334C-ADF2-56AEDD7A0D8D}"/>
                  </a:ext>
                </a:extLst>
              </p:cNvPr>
              <p:cNvSpPr/>
              <p:nvPr/>
            </p:nvSpPr>
            <p:spPr>
              <a:xfrm>
                <a:off x="576526" y="3286896"/>
                <a:ext cx="3571103" cy="2224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Moon 35">
                <a:extLst>
                  <a:ext uri="{FF2B5EF4-FFF2-40B4-BE49-F238E27FC236}">
                    <a16:creationId xmlns:a16="http://schemas.microsoft.com/office/drawing/2014/main" id="{5E4C63D2-D721-C544-A0BA-61E23BEDFB3C}"/>
                  </a:ext>
                </a:extLst>
              </p:cNvPr>
              <p:cNvSpPr/>
              <p:nvPr/>
            </p:nvSpPr>
            <p:spPr>
              <a:xfrm rot="12495293">
                <a:off x="835459" y="4035951"/>
                <a:ext cx="1178122" cy="176828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CC7E5FAA-CC07-EB40-B4C0-E60B27AAE5E1}"/>
                </a:ext>
              </a:extLst>
            </p:cNvPr>
            <p:cNvSpPr txBox="1"/>
            <p:nvPr/>
          </p:nvSpPr>
          <p:spPr>
            <a:xfrm>
              <a:off x="8016169" y="4137394"/>
              <a:ext cx="38923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Playwright</a:t>
              </a:r>
            </a:p>
          </p:txBody>
        </p:sp>
      </p:grpSp>
    </p:spTree>
    <p:extLst>
      <p:ext uri="{BB962C8B-B14F-4D97-AF65-F5344CB8AC3E}">
        <p14:creationId xmlns:p14="http://schemas.microsoft.com/office/powerpoint/2010/main" val="280871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6787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958A01-A7D2-5347-84FB-6CAB34CC19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91458" y="1996348"/>
            <a:ext cx="3399538" cy="3866762"/>
          </a:xfrm>
          <a:prstGeom prst="rect">
            <a:avLst/>
          </a:prstGeom>
        </p:spPr>
      </p:pic>
      <p:pic>
        <p:nvPicPr>
          <p:cNvPr id="11" name="Picture 10">
            <a:extLst>
              <a:ext uri="{FF2B5EF4-FFF2-40B4-BE49-F238E27FC236}">
                <a16:creationId xmlns:a16="http://schemas.microsoft.com/office/drawing/2014/main" id="{F3851033-F937-794F-A883-84877C3B72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8" name="Rectangle 7">
            <a:extLst>
              <a:ext uri="{FF2B5EF4-FFF2-40B4-BE49-F238E27FC236}">
                <a16:creationId xmlns:a16="http://schemas.microsoft.com/office/drawing/2014/main" id="{9EBC819A-5429-B34E-9A29-BF6579D9EADC}"/>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Alice Perry</a:t>
            </a:r>
          </a:p>
        </p:txBody>
      </p:sp>
      <p:grpSp>
        <p:nvGrpSpPr>
          <p:cNvPr id="19" name="Group 18">
            <a:extLst>
              <a:ext uri="{FF2B5EF4-FFF2-40B4-BE49-F238E27FC236}">
                <a16:creationId xmlns:a16="http://schemas.microsoft.com/office/drawing/2014/main" id="{8E3E46BE-4FE1-3644-B76A-56B67BEF9A02}"/>
              </a:ext>
            </a:extLst>
          </p:cNvPr>
          <p:cNvGrpSpPr/>
          <p:nvPr/>
        </p:nvGrpSpPr>
        <p:grpSpPr>
          <a:xfrm>
            <a:off x="1173480" y="1884299"/>
            <a:ext cx="6325386" cy="4090860"/>
            <a:chOff x="4165298" y="3286896"/>
            <a:chExt cx="3892378" cy="2517344"/>
          </a:xfrm>
        </p:grpSpPr>
        <p:grpSp>
          <p:nvGrpSpPr>
            <p:cNvPr id="20" name="Group 19">
              <a:extLst>
                <a:ext uri="{FF2B5EF4-FFF2-40B4-BE49-F238E27FC236}">
                  <a16:creationId xmlns:a16="http://schemas.microsoft.com/office/drawing/2014/main" id="{B80A1904-76F6-6C4B-B5A1-BD5C44425AA8}"/>
                </a:ext>
              </a:extLst>
            </p:cNvPr>
            <p:cNvGrpSpPr/>
            <p:nvPr/>
          </p:nvGrpSpPr>
          <p:grpSpPr>
            <a:xfrm>
              <a:off x="4375109" y="3286896"/>
              <a:ext cx="3571103" cy="2517344"/>
              <a:chOff x="576526" y="3286896"/>
              <a:chExt cx="3571103" cy="2517344"/>
            </a:xfrm>
          </p:grpSpPr>
          <p:sp>
            <p:nvSpPr>
              <p:cNvPr id="22" name="Oval 21">
                <a:extLst>
                  <a:ext uri="{FF2B5EF4-FFF2-40B4-BE49-F238E27FC236}">
                    <a16:creationId xmlns:a16="http://schemas.microsoft.com/office/drawing/2014/main" id="{1DED1A3C-2264-3748-ADC6-7D3E6456139C}"/>
                  </a:ext>
                </a:extLst>
              </p:cNvPr>
              <p:cNvSpPr/>
              <p:nvPr/>
            </p:nvSpPr>
            <p:spPr>
              <a:xfrm>
                <a:off x="576526" y="3286896"/>
                <a:ext cx="3571103" cy="2224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Moon 22">
                <a:extLst>
                  <a:ext uri="{FF2B5EF4-FFF2-40B4-BE49-F238E27FC236}">
                    <a16:creationId xmlns:a16="http://schemas.microsoft.com/office/drawing/2014/main" id="{81F4C05B-3295-4F49-AEB2-8E5EED177A16}"/>
                  </a:ext>
                </a:extLst>
              </p:cNvPr>
              <p:cNvSpPr/>
              <p:nvPr/>
            </p:nvSpPr>
            <p:spPr>
              <a:xfrm rot="12495293">
                <a:off x="835459" y="4035951"/>
                <a:ext cx="1178122" cy="176828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CDA101C4-A5A7-2B48-A43C-BD914E9E446B}"/>
                </a:ext>
              </a:extLst>
            </p:cNvPr>
            <p:cNvSpPr txBox="1"/>
            <p:nvPr/>
          </p:nvSpPr>
          <p:spPr>
            <a:xfrm>
              <a:off x="4165298" y="4058097"/>
              <a:ext cx="3892378" cy="624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Arial" panose="020B0604020202020204" pitchFamily="34" charset="0"/>
                  <a:cs typeface="Arial" panose="020B0604020202020204" pitchFamily="34" charset="0"/>
                </a:rPr>
                <a:t>A Poet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026496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4483D-9F4F-7B4E-86EA-C1896C8A82BE}"/>
              </a:ext>
            </a:extLst>
          </p:cNvPr>
          <p:cNvPicPr>
            <a:picLocks noChangeAspect="1"/>
          </p:cNvPicPr>
          <p:nvPr/>
        </p:nvPicPr>
        <p:blipFill>
          <a:blip r:embed="rId2">
            <a:duotone>
              <a:prstClr val="black"/>
              <a:srgbClr val="4A90E2">
                <a:tint val="45000"/>
                <a:satMod val="400000"/>
              </a:srgbClr>
            </a:duotone>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99BFECEA-7769-D041-9CF1-5C6143C85A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52720" cy="6858000"/>
          </a:xfrm>
          <a:prstGeom prst="rect">
            <a:avLst/>
          </a:prstGeom>
        </p:spPr>
      </p:pic>
      <p:sp>
        <p:nvSpPr>
          <p:cNvPr id="7" name="TextBox 6">
            <a:extLst>
              <a:ext uri="{FF2B5EF4-FFF2-40B4-BE49-F238E27FC236}">
                <a16:creationId xmlns:a16="http://schemas.microsoft.com/office/drawing/2014/main" id="{69946E63-7113-F84A-9E77-D9DDE75EF41D}"/>
              </a:ext>
            </a:extLst>
          </p:cNvPr>
          <p:cNvSpPr txBox="1"/>
          <p:nvPr/>
        </p:nvSpPr>
        <p:spPr>
          <a:xfrm>
            <a:off x="6177280" y="1536174"/>
            <a:ext cx="5090160" cy="1938992"/>
          </a:xfrm>
          <a:prstGeom prst="rect">
            <a:avLst/>
          </a:prstGeom>
          <a:solidFill>
            <a:srgbClr val="4A90E2"/>
          </a:solidFill>
        </p:spPr>
        <p:txBody>
          <a:bodyPr wrap="square" rtlCol="0">
            <a:spAutoFit/>
          </a:bodyPr>
          <a:lstStyle/>
          <a:p>
            <a:pPr algn="ctr"/>
            <a:r>
              <a:rPr lang="en-GB" sz="6000" b="1" dirty="0">
                <a:solidFill>
                  <a:schemeClr val="bg1"/>
                </a:solidFill>
                <a:latin typeface="Arial" panose="020B0604020202020204" pitchFamily="34" charset="0"/>
                <a:cs typeface="Arial" panose="020B0604020202020204" pitchFamily="34" charset="0"/>
              </a:rPr>
              <a:t>Alice Perry: Trailblazer</a:t>
            </a:r>
          </a:p>
        </p:txBody>
      </p:sp>
      <p:pic>
        <p:nvPicPr>
          <p:cNvPr id="10" name="Picture 9">
            <a:extLst>
              <a:ext uri="{FF2B5EF4-FFF2-40B4-BE49-F238E27FC236}">
                <a16:creationId xmlns:a16="http://schemas.microsoft.com/office/drawing/2014/main" id="{3E644F48-A467-6243-9D7E-E5419E2B75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8920" y="233680"/>
            <a:ext cx="924560" cy="924560"/>
          </a:xfrm>
          <a:prstGeom prst="rect">
            <a:avLst/>
          </a:prstGeom>
        </p:spPr>
      </p:pic>
    </p:spTree>
    <p:extLst>
      <p:ext uri="{BB962C8B-B14F-4D97-AF65-F5344CB8AC3E}">
        <p14:creationId xmlns:p14="http://schemas.microsoft.com/office/powerpoint/2010/main" val="975082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6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A90E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83FEB4-4BC3-FF41-A69E-57FB65D5570D}"/>
              </a:ext>
            </a:extLst>
          </p:cNvPr>
          <p:cNvSpPr/>
          <p:nvPr/>
        </p:nvSpPr>
        <p:spPr>
          <a:xfrm>
            <a:off x="1044287" y="1712450"/>
            <a:ext cx="10091649" cy="523220"/>
          </a:xfrm>
          <a:prstGeom prst="rect">
            <a:avLst/>
          </a:prstGeom>
        </p:spPr>
        <p:txBody>
          <a:bodyPr wrap="square">
            <a:spAutoFit/>
          </a:bodyPr>
          <a:lstStyle/>
          <a:p>
            <a:r>
              <a:rPr lang="en-GB" sz="2800" dirty="0">
                <a:solidFill>
                  <a:schemeClr val="bg1"/>
                </a:solidFill>
                <a:latin typeface="Arial" panose="020B0604020202020204" pitchFamily="34" charset="0"/>
                <a:cs typeface="Arial" panose="020B0604020202020204" pitchFamily="34" charset="0"/>
              </a:rPr>
              <a:t>The wheel was first engineered as an innovation in what area?</a:t>
            </a:r>
          </a:p>
        </p:txBody>
      </p:sp>
      <p:pic>
        <p:nvPicPr>
          <p:cNvPr id="6" name="Picture 5">
            <a:extLst>
              <a:ext uri="{FF2B5EF4-FFF2-40B4-BE49-F238E27FC236}">
                <a16:creationId xmlns:a16="http://schemas.microsoft.com/office/drawing/2014/main" id="{4F2C3830-67B7-BA42-8D16-40F1AA702C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sp>
        <p:nvSpPr>
          <p:cNvPr id="5" name="Rectangle 4">
            <a:extLst>
              <a:ext uri="{FF2B5EF4-FFF2-40B4-BE49-F238E27FC236}">
                <a16:creationId xmlns:a16="http://schemas.microsoft.com/office/drawing/2014/main" id="{33048B97-970C-3747-BCB0-8F8FA7CF221B}"/>
              </a:ext>
            </a:extLst>
          </p:cNvPr>
          <p:cNvSpPr/>
          <p:nvPr/>
        </p:nvSpPr>
        <p:spPr>
          <a:xfrm>
            <a:off x="1494510" y="465302"/>
            <a:ext cx="9202972" cy="830997"/>
          </a:xfrm>
          <a:prstGeom prst="rect">
            <a:avLst/>
          </a:prstGeom>
        </p:spPr>
        <p:txBody>
          <a:bodyPr wrap="square">
            <a:spAutoFit/>
          </a:bodyPr>
          <a:lstStyle/>
          <a:p>
            <a:pPr algn="ctr">
              <a:spcAft>
                <a:spcPts val="0"/>
              </a:spcAft>
            </a:pPr>
            <a:r>
              <a:rPr lang="en-GB" sz="4800" b="1" dirty="0">
                <a:solidFill>
                  <a:schemeClr val="bg1"/>
                </a:solidFill>
                <a:latin typeface="Arial" panose="020B0604020202020204" pitchFamily="34" charset="0"/>
                <a:ea typeface="Calibri" panose="020F0502020204030204" pitchFamily="34" charset="0"/>
                <a:cs typeface="Arial" panose="020B0604020202020204" pitchFamily="34" charset="0"/>
              </a:rPr>
              <a:t>The Wheel</a:t>
            </a:r>
          </a:p>
        </p:txBody>
      </p:sp>
      <p:pic>
        <p:nvPicPr>
          <p:cNvPr id="8" name="Picture 7">
            <a:extLst>
              <a:ext uri="{FF2B5EF4-FFF2-40B4-BE49-F238E27FC236}">
                <a16:creationId xmlns:a16="http://schemas.microsoft.com/office/drawing/2014/main" id="{A0390B68-8C14-5E45-9FA0-B47F3D3725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5056" y="2892125"/>
            <a:ext cx="3597167" cy="2329165"/>
          </a:xfrm>
          <a:prstGeom prst="rect">
            <a:avLst/>
          </a:prstGeom>
        </p:spPr>
      </p:pic>
      <p:pic>
        <p:nvPicPr>
          <p:cNvPr id="9" name="Picture 8">
            <a:extLst>
              <a:ext uri="{FF2B5EF4-FFF2-40B4-BE49-F238E27FC236}">
                <a16:creationId xmlns:a16="http://schemas.microsoft.com/office/drawing/2014/main" id="{993AB0A3-A4C0-BC4A-AC9C-9997581F3F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25613" y="2841095"/>
            <a:ext cx="3528998" cy="2400375"/>
          </a:xfrm>
          <a:prstGeom prst="rect">
            <a:avLst/>
          </a:prstGeom>
        </p:spPr>
      </p:pic>
      <p:sp>
        <p:nvSpPr>
          <p:cNvPr id="14" name="TextBox 13">
            <a:extLst>
              <a:ext uri="{FF2B5EF4-FFF2-40B4-BE49-F238E27FC236}">
                <a16:creationId xmlns:a16="http://schemas.microsoft.com/office/drawing/2014/main" id="{944CE385-6AF0-2941-8116-D04378A3DAC5}"/>
              </a:ext>
            </a:extLst>
          </p:cNvPr>
          <p:cNvSpPr txBox="1"/>
          <p:nvPr/>
        </p:nvSpPr>
        <p:spPr>
          <a:xfrm>
            <a:off x="235545" y="5484585"/>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Transport</a:t>
            </a:r>
          </a:p>
        </p:txBody>
      </p:sp>
      <p:sp>
        <p:nvSpPr>
          <p:cNvPr id="15" name="TextBox 14">
            <a:extLst>
              <a:ext uri="{FF2B5EF4-FFF2-40B4-BE49-F238E27FC236}">
                <a16:creationId xmlns:a16="http://schemas.microsoft.com/office/drawing/2014/main" id="{D8C193C3-6DCC-5544-98E8-CBD27AB6315B}"/>
              </a:ext>
            </a:extLst>
          </p:cNvPr>
          <p:cNvSpPr txBox="1"/>
          <p:nvPr/>
        </p:nvSpPr>
        <p:spPr>
          <a:xfrm>
            <a:off x="4165053" y="5482064"/>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Pottery</a:t>
            </a:r>
          </a:p>
        </p:txBody>
      </p:sp>
      <p:sp>
        <p:nvSpPr>
          <p:cNvPr id="16" name="TextBox 15">
            <a:extLst>
              <a:ext uri="{FF2B5EF4-FFF2-40B4-BE49-F238E27FC236}">
                <a16:creationId xmlns:a16="http://schemas.microsoft.com/office/drawing/2014/main" id="{CC7E5FAA-CC07-EB40-B4C0-E60B27AAE5E1}"/>
              </a:ext>
            </a:extLst>
          </p:cNvPr>
          <p:cNvSpPr txBox="1"/>
          <p:nvPr/>
        </p:nvSpPr>
        <p:spPr>
          <a:xfrm>
            <a:off x="8094561" y="5482064"/>
            <a:ext cx="3892378"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Food Preparation</a:t>
            </a:r>
          </a:p>
        </p:txBody>
      </p:sp>
      <p:pic>
        <p:nvPicPr>
          <p:cNvPr id="11" name="Picture 10">
            <a:extLst>
              <a:ext uri="{FF2B5EF4-FFF2-40B4-BE49-F238E27FC236}">
                <a16:creationId xmlns:a16="http://schemas.microsoft.com/office/drawing/2014/main" id="{DE79B934-039D-1D4D-B989-D6BD999BE5C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42166" y="2819962"/>
            <a:ext cx="3597167" cy="2400375"/>
          </a:xfrm>
          <a:prstGeom prst="rect">
            <a:avLst/>
          </a:prstGeom>
        </p:spPr>
      </p:pic>
    </p:spTree>
    <p:extLst>
      <p:ext uri="{BB962C8B-B14F-4D97-AF65-F5344CB8AC3E}">
        <p14:creationId xmlns:p14="http://schemas.microsoft.com/office/powerpoint/2010/main" val="2582418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096000" y="2926892"/>
            <a:ext cx="5420810" cy="2308324"/>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The idea was so good that potters’ wheels are still being used today – all over the world.</a:t>
            </a:r>
          </a:p>
        </p:txBody>
      </p:sp>
      <p:sp>
        <p:nvSpPr>
          <p:cNvPr id="7" name="Rectangle 6">
            <a:extLst>
              <a:ext uri="{FF2B5EF4-FFF2-40B4-BE49-F238E27FC236}">
                <a16:creationId xmlns:a16="http://schemas.microsoft.com/office/drawing/2014/main" id="{5D381C96-4CBB-D648-982A-857BE4A29489}"/>
              </a:ext>
            </a:extLst>
          </p:cNvPr>
          <p:cNvSpPr/>
          <p:nvPr/>
        </p:nvSpPr>
        <p:spPr>
          <a:xfrm>
            <a:off x="1058534" y="569968"/>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The Wheel &amp; Pottery</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9" name="Picture 8">
            <a:extLst>
              <a:ext uri="{FF2B5EF4-FFF2-40B4-BE49-F238E27FC236}">
                <a16:creationId xmlns:a16="http://schemas.microsoft.com/office/drawing/2014/main" id="{2EA5E20D-BBD2-7B4F-B21B-E41740C418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2423" y="2417876"/>
            <a:ext cx="4890364" cy="3326357"/>
          </a:xfrm>
          <a:prstGeom prst="rect">
            <a:avLst/>
          </a:prstGeom>
        </p:spPr>
      </p:pic>
      <p:pic>
        <p:nvPicPr>
          <p:cNvPr id="10" name="Picture 9">
            <a:extLst>
              <a:ext uri="{FF2B5EF4-FFF2-40B4-BE49-F238E27FC236}">
                <a16:creationId xmlns:a16="http://schemas.microsoft.com/office/drawing/2014/main" id="{E8FCCEC9-9971-E245-821A-97929AB76E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99831" y="185010"/>
            <a:ext cx="1710942" cy="1946090"/>
          </a:xfrm>
          <a:prstGeom prst="rect">
            <a:avLst/>
          </a:prstGeom>
        </p:spPr>
      </p:pic>
    </p:spTree>
    <p:extLst>
      <p:ext uri="{BB962C8B-B14F-4D97-AF65-F5344CB8AC3E}">
        <p14:creationId xmlns:p14="http://schemas.microsoft.com/office/powerpoint/2010/main" val="1260151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3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4EE9D9-ADBA-EE47-B1B1-2703481D91D6}"/>
              </a:ext>
            </a:extLst>
          </p:cNvPr>
          <p:cNvSpPr/>
          <p:nvPr/>
        </p:nvSpPr>
        <p:spPr>
          <a:xfrm>
            <a:off x="6656804" y="1902576"/>
            <a:ext cx="5064142" cy="4031873"/>
          </a:xfrm>
          <a:prstGeom prst="rect">
            <a:avLst/>
          </a:prstGeom>
        </p:spPr>
        <p:txBody>
          <a:bodyPr wrap="square">
            <a:spAutoFit/>
          </a:bodyPr>
          <a:lstStyle/>
          <a:p>
            <a:r>
              <a:rPr lang="en-GB" sz="3200" dirty="0">
                <a:latin typeface="Arial" panose="020B0604020202020204" pitchFamily="34" charset="0"/>
                <a:cs typeface="Arial" panose="020B0604020202020204" pitchFamily="34" charset="0"/>
              </a:rPr>
              <a:t>There is no evidence of wheels in the UK before the Bronze Age, when they were used in transport. Carts with wheels made it much easier to take things to other villages and sell them. </a:t>
            </a:r>
            <a:endParaRPr lang="en-GB" sz="32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D381C96-4CBB-D648-982A-857BE4A29489}"/>
              </a:ext>
            </a:extLst>
          </p:cNvPr>
          <p:cNvSpPr/>
          <p:nvPr/>
        </p:nvSpPr>
        <p:spPr>
          <a:xfrm>
            <a:off x="1494514" y="455655"/>
            <a:ext cx="9202972" cy="1107996"/>
          </a:xfrm>
          <a:prstGeom prst="rect">
            <a:avLst/>
          </a:prstGeom>
        </p:spPr>
        <p:txBody>
          <a:bodyPr wrap="square">
            <a:spAutoFit/>
          </a:bodyPr>
          <a:lstStyle/>
          <a:p>
            <a:pPr algn="ctr">
              <a:spcAft>
                <a:spcPts val="0"/>
              </a:spcAft>
            </a:pPr>
            <a:r>
              <a:rPr lang="en-GB" sz="6600" b="1" dirty="0">
                <a:solidFill>
                  <a:srgbClr val="F67875"/>
                </a:solidFill>
                <a:latin typeface="Arial" panose="020B0604020202020204" pitchFamily="34" charset="0"/>
                <a:ea typeface="Calibri" panose="020F0502020204030204" pitchFamily="34" charset="0"/>
                <a:cs typeface="Arial" panose="020B0604020202020204" pitchFamily="34" charset="0"/>
              </a:rPr>
              <a:t>Transport</a:t>
            </a:r>
          </a:p>
        </p:txBody>
      </p:sp>
      <p:pic>
        <p:nvPicPr>
          <p:cNvPr id="8" name="Picture 7">
            <a:extLst>
              <a:ext uri="{FF2B5EF4-FFF2-40B4-BE49-F238E27FC236}">
                <a16:creationId xmlns:a16="http://schemas.microsoft.com/office/drawing/2014/main" id="{07920DF3-38CB-6940-B581-1087478AF7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8920" y="233495"/>
            <a:ext cx="924560" cy="924560"/>
          </a:xfrm>
          <a:prstGeom prst="rect">
            <a:avLst/>
          </a:prstGeom>
        </p:spPr>
      </p:pic>
      <p:pic>
        <p:nvPicPr>
          <p:cNvPr id="10" name="Picture 9">
            <a:extLst>
              <a:ext uri="{FF2B5EF4-FFF2-40B4-BE49-F238E27FC236}">
                <a16:creationId xmlns:a16="http://schemas.microsoft.com/office/drawing/2014/main" id="{206C65F3-8867-EE4E-8E00-20D53135F9A8}"/>
              </a:ext>
            </a:extLst>
          </p:cNvPr>
          <p:cNvPicPr>
            <a:picLocks noChangeAspect="1"/>
          </p:cNvPicPr>
          <p:nvPr/>
        </p:nvPicPr>
        <p:blipFill>
          <a:blip r:embed="rId3"/>
          <a:srcRect/>
          <a:stretch/>
        </p:blipFill>
        <p:spPr>
          <a:xfrm>
            <a:off x="653835" y="2156613"/>
            <a:ext cx="5442165" cy="3523801"/>
          </a:xfrm>
          <a:prstGeom prst="rect">
            <a:avLst/>
          </a:prstGeom>
        </p:spPr>
      </p:pic>
    </p:spTree>
    <p:extLst>
      <p:ext uri="{BB962C8B-B14F-4D97-AF65-F5344CB8AC3E}">
        <p14:creationId xmlns:p14="http://schemas.microsoft.com/office/powerpoint/2010/main" val="2203888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6728</TotalTime>
  <Words>1803</Words>
  <Application>Microsoft Macintosh PowerPoint</Application>
  <PresentationFormat>Widescreen</PresentationFormat>
  <Paragraphs>156</Paragraphs>
  <Slides>63</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r.dyer@as-creatives.com</dc:creator>
  <cp:lastModifiedBy>Jackson Kavanagh</cp:lastModifiedBy>
  <cp:revision>136</cp:revision>
  <dcterms:created xsi:type="dcterms:W3CDTF">2020-10-07T11:33:31Z</dcterms:created>
  <dcterms:modified xsi:type="dcterms:W3CDTF">2021-02-03T13:41:02Z</dcterms:modified>
</cp:coreProperties>
</file>